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ink/ink1.xml" ContentType="application/inkml+xml"/>
  <Override PartName="/ppt/notesSlides/notesSlide6.xml" ContentType="application/vnd.openxmlformats-officedocument.presentationml.notesSlide+xml"/>
  <Override PartName="/ppt/notesSlides/notesSlide7.xml" ContentType="application/vnd.openxmlformats-officedocument.presentationml.notesSlide+xml"/>
  <Override PartName="/ppt/ink/ink2.xml" ContentType="application/inkml+xml"/>
  <Override PartName="/ppt/notesSlides/notesSlide8.xml" ContentType="application/vnd.openxmlformats-officedocument.presentationml.notesSlide+xml"/>
  <Override PartName="/ppt/ink/ink3.xml" ContentType="application/inkml+xml"/>
  <Override PartName="/ppt/notesSlides/notesSlide9.xml" ContentType="application/vnd.openxmlformats-officedocument.presentationml.notesSlide+xml"/>
  <Override PartName="/ppt/ink/ink4.xml" ContentType="application/inkml+xml"/>
  <Override PartName="/ppt/notesSlides/notesSlide10.xml" ContentType="application/vnd.openxmlformats-officedocument.presentationml.notesSlide+xml"/>
  <Override PartName="/ppt/ink/ink5.xml" ContentType="application/inkml+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ink/ink6.xml" ContentType="application/inkml+xml"/>
  <Override PartName="/ppt/notesSlides/notesSlide14.xml" ContentType="application/vnd.openxmlformats-officedocument.presentationml.notesSlide+xml"/>
  <Override PartName="/ppt/ink/ink7.xml" ContentType="application/inkml+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ink/ink8.xml" ContentType="application/inkml+xml"/>
  <Override PartName="/ppt/notesSlides/notesSlide22.xml" ContentType="application/vnd.openxmlformats-officedocument.presentationml.notesSlide+xml"/>
  <Override PartName="/ppt/ink/ink9.xml" ContentType="application/inkml+xml"/>
  <Override PartName="/ppt/notesSlides/notesSlide23.xml" ContentType="application/vnd.openxmlformats-officedocument.presentationml.notesSlide+xml"/>
  <Override PartName="/ppt/ink/ink10.xml" ContentType="application/inkml+xml"/>
  <Override PartName="/ppt/notesSlides/notesSlide24.xml" ContentType="application/vnd.openxmlformats-officedocument.presentationml.notesSlide+xml"/>
  <Override PartName="/ppt/ink/ink11.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0" r:id="rId2"/>
    <p:sldMasterId id="2147483696" r:id="rId3"/>
  </p:sldMasterIdLst>
  <p:notesMasterIdLst>
    <p:notesMasterId r:id="rId28"/>
  </p:notesMasterIdLst>
  <p:sldIdLst>
    <p:sldId id="305" r:id="rId4"/>
    <p:sldId id="310" r:id="rId5"/>
    <p:sldId id="337" r:id="rId6"/>
    <p:sldId id="339" r:id="rId7"/>
    <p:sldId id="344" r:id="rId8"/>
    <p:sldId id="335" r:id="rId9"/>
    <p:sldId id="340" r:id="rId10"/>
    <p:sldId id="341" r:id="rId11"/>
    <p:sldId id="332" r:id="rId12"/>
    <p:sldId id="342" r:id="rId13"/>
    <p:sldId id="343" r:id="rId14"/>
    <p:sldId id="336" r:id="rId15"/>
    <p:sldId id="317" r:id="rId16"/>
    <p:sldId id="318" r:id="rId17"/>
    <p:sldId id="322" r:id="rId18"/>
    <p:sldId id="323" r:id="rId19"/>
    <p:sldId id="324" r:id="rId20"/>
    <p:sldId id="325" r:id="rId21"/>
    <p:sldId id="326" r:id="rId22"/>
    <p:sldId id="327" r:id="rId23"/>
    <p:sldId id="333" r:id="rId24"/>
    <p:sldId id="313" r:id="rId25"/>
    <p:sldId id="345" r:id="rId26"/>
    <p:sldId id="321" r:id="rId27"/>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94061" autoAdjust="0"/>
  </p:normalViewPr>
  <p:slideViewPr>
    <p:cSldViewPr snapToGrid="0" snapToObjects="1">
      <p:cViewPr varScale="1">
        <p:scale>
          <a:sx n="65" d="100"/>
          <a:sy n="65" d="100"/>
        </p:scale>
        <p:origin x="936" y="72"/>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notesMaster" Target="notesMasters/notesMaster1.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D47632B-434D-48F3-91BE-24710DA28BCC}" type="doc">
      <dgm:prSet loTypeId="urn:microsoft.com/office/officeart/2005/8/layout/list1" loCatId="list" qsTypeId="urn:microsoft.com/office/officeart/2005/8/quickstyle/simple1" qsCatId="simple" csTypeId="urn:microsoft.com/office/officeart/2005/8/colors/accent1_2" csCatId="accent1"/>
      <dgm:spPr/>
      <dgm:t>
        <a:bodyPr/>
        <a:lstStyle/>
        <a:p>
          <a:endParaRPr lang="en-US"/>
        </a:p>
      </dgm:t>
    </dgm:pt>
    <dgm:pt modelId="{0A2DE17F-CC63-40E6-B23C-81BC7719259C}">
      <dgm:prSet/>
      <dgm:spPr/>
      <dgm:t>
        <a:bodyPr/>
        <a:lstStyle/>
        <a:p>
          <a:r>
            <a:rPr lang="en-US"/>
            <a:t>Passive Surfaces</a:t>
          </a:r>
        </a:p>
      </dgm:t>
    </dgm:pt>
    <dgm:pt modelId="{4572497F-1C74-4AFC-A0D8-9E0DED73B249}" type="parTrans" cxnId="{6BA5B4CF-3BF1-4927-A9E6-BD54F8DDF518}">
      <dgm:prSet/>
      <dgm:spPr/>
      <dgm:t>
        <a:bodyPr/>
        <a:lstStyle/>
        <a:p>
          <a:endParaRPr lang="en-US"/>
        </a:p>
      </dgm:t>
    </dgm:pt>
    <dgm:pt modelId="{87AC5AD4-044A-4952-A64B-C50A4DEF8875}" type="sibTrans" cxnId="{6BA5B4CF-3BF1-4927-A9E6-BD54F8DDF518}">
      <dgm:prSet/>
      <dgm:spPr/>
      <dgm:t>
        <a:bodyPr/>
        <a:lstStyle/>
        <a:p>
          <a:endParaRPr lang="en-US"/>
        </a:p>
      </dgm:t>
    </dgm:pt>
    <dgm:pt modelId="{8E9E95C4-7BE3-4BBE-B0A3-D0B1D3ED4526}">
      <dgm:prSet/>
      <dgm:spPr/>
      <dgm:t>
        <a:bodyPr/>
        <a:lstStyle/>
        <a:p>
          <a:r>
            <a:rPr lang="en-US"/>
            <a:t>No power amplification</a:t>
          </a:r>
        </a:p>
      </dgm:t>
    </dgm:pt>
    <dgm:pt modelId="{AC74CA2F-AC47-4817-B091-F41CFA39AAEF}" type="parTrans" cxnId="{8A7F9733-8C49-40C5-9083-C04E0B827091}">
      <dgm:prSet/>
      <dgm:spPr/>
      <dgm:t>
        <a:bodyPr/>
        <a:lstStyle/>
        <a:p>
          <a:endParaRPr lang="en-US"/>
        </a:p>
      </dgm:t>
    </dgm:pt>
    <dgm:pt modelId="{DAA8073E-63F3-4E6E-8769-BE91885B698D}" type="sibTrans" cxnId="{8A7F9733-8C49-40C5-9083-C04E0B827091}">
      <dgm:prSet/>
      <dgm:spPr/>
      <dgm:t>
        <a:bodyPr/>
        <a:lstStyle/>
        <a:p>
          <a:endParaRPr lang="en-US"/>
        </a:p>
      </dgm:t>
    </dgm:pt>
    <dgm:pt modelId="{5FD215B4-FAC7-424E-AB8B-E33F6A175866}">
      <dgm:prSet/>
      <dgm:spPr/>
      <dgm:t>
        <a:bodyPr/>
        <a:lstStyle/>
        <a:p>
          <a:r>
            <a:rPr lang="en-US"/>
            <a:t>Minimal digital signal processing </a:t>
          </a:r>
        </a:p>
      </dgm:t>
    </dgm:pt>
    <dgm:pt modelId="{88D34695-D709-44C7-8347-ADD4F5703AC4}" type="parTrans" cxnId="{A614A350-81E7-43FB-8474-5A0977B67B99}">
      <dgm:prSet/>
      <dgm:spPr/>
      <dgm:t>
        <a:bodyPr/>
        <a:lstStyle/>
        <a:p>
          <a:endParaRPr lang="en-US"/>
        </a:p>
      </dgm:t>
    </dgm:pt>
    <dgm:pt modelId="{90BD6663-4768-4CFE-A9A0-1F436D5364E4}" type="sibTrans" cxnId="{A614A350-81E7-43FB-8474-5A0977B67B99}">
      <dgm:prSet/>
      <dgm:spPr/>
      <dgm:t>
        <a:bodyPr/>
        <a:lstStyle/>
        <a:p>
          <a:endParaRPr lang="en-US"/>
        </a:p>
      </dgm:t>
    </dgm:pt>
    <dgm:pt modelId="{01975597-7B2B-4E2C-BDE7-927D57344330}">
      <dgm:prSet/>
      <dgm:spPr/>
      <dgm:t>
        <a:bodyPr/>
        <a:lstStyle/>
        <a:p>
          <a:r>
            <a:rPr lang="en-US"/>
            <a:t>Minimal Power consumption for the configuration phase</a:t>
          </a:r>
        </a:p>
      </dgm:t>
    </dgm:pt>
    <dgm:pt modelId="{A95939FD-7722-4AB7-B6AF-B8EEEE41146A}" type="parTrans" cxnId="{985AFB2B-393D-45CD-B29C-EB0371959100}">
      <dgm:prSet/>
      <dgm:spPr/>
      <dgm:t>
        <a:bodyPr/>
        <a:lstStyle/>
        <a:p>
          <a:endParaRPr lang="en-US"/>
        </a:p>
      </dgm:t>
    </dgm:pt>
    <dgm:pt modelId="{B21A4210-827D-456A-BF16-A519573898AB}" type="sibTrans" cxnId="{985AFB2B-393D-45CD-B29C-EB0371959100}">
      <dgm:prSet/>
      <dgm:spPr/>
      <dgm:t>
        <a:bodyPr/>
        <a:lstStyle/>
        <a:p>
          <a:endParaRPr lang="en-US"/>
        </a:p>
      </dgm:t>
    </dgm:pt>
    <dgm:pt modelId="{E99F58FC-9CE7-4681-A744-083889C97F5F}">
      <dgm:prSet/>
      <dgm:spPr/>
      <dgm:t>
        <a:bodyPr/>
        <a:lstStyle/>
        <a:p>
          <a:r>
            <a:rPr lang="en-US"/>
            <a:t>Passive Reflection beamforming</a:t>
          </a:r>
        </a:p>
      </dgm:t>
    </dgm:pt>
    <dgm:pt modelId="{A4291DD6-9C50-4BFF-932C-A20F9B8ABCB2}" type="parTrans" cxnId="{6AD08874-198B-469F-8238-F980A3F8A08E}">
      <dgm:prSet/>
      <dgm:spPr/>
      <dgm:t>
        <a:bodyPr/>
        <a:lstStyle/>
        <a:p>
          <a:endParaRPr lang="en-US"/>
        </a:p>
      </dgm:t>
    </dgm:pt>
    <dgm:pt modelId="{33C674AD-F71D-461F-B2C8-7B779846B0F8}" type="sibTrans" cxnId="{6AD08874-198B-469F-8238-F980A3F8A08E}">
      <dgm:prSet/>
      <dgm:spPr/>
      <dgm:t>
        <a:bodyPr/>
        <a:lstStyle/>
        <a:p>
          <a:endParaRPr lang="en-US"/>
        </a:p>
      </dgm:t>
    </dgm:pt>
    <dgm:pt modelId="{39A40733-CA37-453F-AC7F-D94E74FE439B}">
      <dgm:prSet/>
      <dgm:spPr/>
      <dgm:t>
        <a:bodyPr/>
        <a:lstStyle/>
        <a:p>
          <a:r>
            <a:rPr lang="en-US"/>
            <a:t>Active Surfaces</a:t>
          </a:r>
        </a:p>
      </dgm:t>
    </dgm:pt>
    <dgm:pt modelId="{32C20DFF-6BBB-44C5-98EB-7EA27FC730E7}" type="parTrans" cxnId="{10C082E5-9759-4083-B97F-4E7D5F10E500}">
      <dgm:prSet/>
      <dgm:spPr/>
      <dgm:t>
        <a:bodyPr/>
        <a:lstStyle/>
        <a:p>
          <a:endParaRPr lang="en-US"/>
        </a:p>
      </dgm:t>
    </dgm:pt>
    <dgm:pt modelId="{F8547C7A-4BD5-463F-9534-3DF6A9F8B870}" type="sibTrans" cxnId="{10C082E5-9759-4083-B97F-4E7D5F10E500}">
      <dgm:prSet/>
      <dgm:spPr/>
      <dgm:t>
        <a:bodyPr/>
        <a:lstStyle/>
        <a:p>
          <a:endParaRPr lang="en-US"/>
        </a:p>
      </dgm:t>
    </dgm:pt>
    <dgm:pt modelId="{58A2E13A-0870-4D42-A2F1-E7C2C0420B22}">
      <dgm:prSet/>
      <dgm:spPr/>
      <dgm:t>
        <a:bodyPr/>
        <a:lstStyle/>
        <a:p>
          <a:r>
            <a:rPr lang="en-US"/>
            <a:t>Capability of generation and reception of radio signals</a:t>
          </a:r>
        </a:p>
      </dgm:t>
    </dgm:pt>
    <dgm:pt modelId="{4BC96C3F-735F-4A08-A9BA-20A516FF2B07}" type="parTrans" cxnId="{653C5433-E0FC-469F-A725-65D87343ACA0}">
      <dgm:prSet/>
      <dgm:spPr/>
      <dgm:t>
        <a:bodyPr/>
        <a:lstStyle/>
        <a:p>
          <a:endParaRPr lang="en-US"/>
        </a:p>
      </dgm:t>
    </dgm:pt>
    <dgm:pt modelId="{45AFC632-FD7D-4ACC-94D3-FDD40D78D398}" type="sibTrans" cxnId="{653C5433-E0FC-469F-A725-65D87343ACA0}">
      <dgm:prSet/>
      <dgm:spPr/>
      <dgm:t>
        <a:bodyPr/>
        <a:lstStyle/>
        <a:p>
          <a:endParaRPr lang="en-US"/>
        </a:p>
      </dgm:t>
    </dgm:pt>
    <dgm:pt modelId="{E74C3693-33E5-448F-8715-B7B23B182C14}">
      <dgm:prSet/>
      <dgm:spPr/>
      <dgm:t>
        <a:bodyPr/>
        <a:lstStyle/>
        <a:p>
          <a:r>
            <a:rPr lang="en-US"/>
            <a:t>Requires an active RF chain per active antenna element</a:t>
          </a:r>
        </a:p>
      </dgm:t>
    </dgm:pt>
    <dgm:pt modelId="{EBF22362-5645-42B7-9A6F-4EB4942B390F}" type="parTrans" cxnId="{314C3B12-FA3B-4EA6-9C48-4FC6FF81A5CC}">
      <dgm:prSet/>
      <dgm:spPr/>
      <dgm:t>
        <a:bodyPr/>
        <a:lstStyle/>
        <a:p>
          <a:endParaRPr lang="en-US"/>
        </a:p>
      </dgm:t>
    </dgm:pt>
    <dgm:pt modelId="{8CE99F9E-3FF0-4139-AE90-4E3AD83D5919}" type="sibTrans" cxnId="{314C3B12-FA3B-4EA6-9C48-4FC6FF81A5CC}">
      <dgm:prSet/>
      <dgm:spPr/>
      <dgm:t>
        <a:bodyPr/>
        <a:lstStyle/>
        <a:p>
          <a:endParaRPr lang="en-US"/>
        </a:p>
      </dgm:t>
    </dgm:pt>
    <dgm:pt modelId="{86AAA93B-BC66-46DB-8A30-148FD8E379A4}">
      <dgm:prSet/>
      <dgm:spPr/>
      <dgm:t>
        <a:bodyPr/>
        <a:lstStyle/>
        <a:p>
          <a:r>
            <a:rPr lang="en-US"/>
            <a:t>Active transmission beamforming </a:t>
          </a:r>
        </a:p>
      </dgm:t>
    </dgm:pt>
    <dgm:pt modelId="{6B2791E6-F20E-4F2E-9F7D-16E5963EF61A}" type="parTrans" cxnId="{966F31A3-FC3C-4608-BE2D-44E1CD0BDA58}">
      <dgm:prSet/>
      <dgm:spPr/>
      <dgm:t>
        <a:bodyPr/>
        <a:lstStyle/>
        <a:p>
          <a:endParaRPr lang="en-US"/>
        </a:p>
      </dgm:t>
    </dgm:pt>
    <dgm:pt modelId="{671851F0-9234-41F7-BD76-97BF5FD69EBD}" type="sibTrans" cxnId="{966F31A3-FC3C-4608-BE2D-44E1CD0BDA58}">
      <dgm:prSet/>
      <dgm:spPr/>
      <dgm:t>
        <a:bodyPr/>
        <a:lstStyle/>
        <a:p>
          <a:endParaRPr lang="en-US"/>
        </a:p>
      </dgm:t>
    </dgm:pt>
    <dgm:pt modelId="{6E698664-C130-43C3-B712-2E9EDFFB2EFA}" type="pres">
      <dgm:prSet presAssocID="{1D47632B-434D-48F3-91BE-24710DA28BCC}" presName="linear" presStyleCnt="0">
        <dgm:presLayoutVars>
          <dgm:dir/>
          <dgm:animLvl val="lvl"/>
          <dgm:resizeHandles val="exact"/>
        </dgm:presLayoutVars>
      </dgm:prSet>
      <dgm:spPr/>
    </dgm:pt>
    <dgm:pt modelId="{2A784F69-19F4-4304-AB8C-FB5D427F6C04}" type="pres">
      <dgm:prSet presAssocID="{0A2DE17F-CC63-40E6-B23C-81BC7719259C}" presName="parentLin" presStyleCnt="0"/>
      <dgm:spPr/>
    </dgm:pt>
    <dgm:pt modelId="{46166266-F5BB-4B54-9D9B-D53CF6097A22}" type="pres">
      <dgm:prSet presAssocID="{0A2DE17F-CC63-40E6-B23C-81BC7719259C}" presName="parentLeftMargin" presStyleLbl="node1" presStyleIdx="0" presStyleCnt="2"/>
      <dgm:spPr/>
    </dgm:pt>
    <dgm:pt modelId="{A8CA19A0-A5C4-4372-B287-A26DA3DF8FAE}" type="pres">
      <dgm:prSet presAssocID="{0A2DE17F-CC63-40E6-B23C-81BC7719259C}" presName="parentText" presStyleLbl="node1" presStyleIdx="0" presStyleCnt="2">
        <dgm:presLayoutVars>
          <dgm:chMax val="0"/>
          <dgm:bulletEnabled val="1"/>
        </dgm:presLayoutVars>
      </dgm:prSet>
      <dgm:spPr/>
    </dgm:pt>
    <dgm:pt modelId="{BBA3283B-0427-4FC3-BBB4-09A025D2CF3F}" type="pres">
      <dgm:prSet presAssocID="{0A2DE17F-CC63-40E6-B23C-81BC7719259C}" presName="negativeSpace" presStyleCnt="0"/>
      <dgm:spPr/>
    </dgm:pt>
    <dgm:pt modelId="{E394E173-AEE3-4EF7-9BA6-FC3C4DCE5083}" type="pres">
      <dgm:prSet presAssocID="{0A2DE17F-CC63-40E6-B23C-81BC7719259C}" presName="childText" presStyleLbl="conFgAcc1" presStyleIdx="0" presStyleCnt="2">
        <dgm:presLayoutVars>
          <dgm:bulletEnabled val="1"/>
        </dgm:presLayoutVars>
      </dgm:prSet>
      <dgm:spPr/>
    </dgm:pt>
    <dgm:pt modelId="{0A509CD4-AD0C-4AE6-9930-2EBFED06C350}" type="pres">
      <dgm:prSet presAssocID="{87AC5AD4-044A-4952-A64B-C50A4DEF8875}" presName="spaceBetweenRectangles" presStyleCnt="0"/>
      <dgm:spPr/>
    </dgm:pt>
    <dgm:pt modelId="{9474CFC5-EEE1-4098-8006-6E08A8387511}" type="pres">
      <dgm:prSet presAssocID="{39A40733-CA37-453F-AC7F-D94E74FE439B}" presName="parentLin" presStyleCnt="0"/>
      <dgm:spPr/>
    </dgm:pt>
    <dgm:pt modelId="{F11B5F0D-95F2-4C9C-91D8-7A42975DC8B2}" type="pres">
      <dgm:prSet presAssocID="{39A40733-CA37-453F-AC7F-D94E74FE439B}" presName="parentLeftMargin" presStyleLbl="node1" presStyleIdx="0" presStyleCnt="2"/>
      <dgm:spPr/>
    </dgm:pt>
    <dgm:pt modelId="{E4251E16-C8FB-4DDE-B691-C07B3900FD96}" type="pres">
      <dgm:prSet presAssocID="{39A40733-CA37-453F-AC7F-D94E74FE439B}" presName="parentText" presStyleLbl="node1" presStyleIdx="1" presStyleCnt="2">
        <dgm:presLayoutVars>
          <dgm:chMax val="0"/>
          <dgm:bulletEnabled val="1"/>
        </dgm:presLayoutVars>
      </dgm:prSet>
      <dgm:spPr/>
    </dgm:pt>
    <dgm:pt modelId="{E949C281-3BF8-412D-86EB-03937476B156}" type="pres">
      <dgm:prSet presAssocID="{39A40733-CA37-453F-AC7F-D94E74FE439B}" presName="negativeSpace" presStyleCnt="0"/>
      <dgm:spPr/>
    </dgm:pt>
    <dgm:pt modelId="{ADA16C05-5A57-4DA8-8D5A-B36C871B79DE}" type="pres">
      <dgm:prSet presAssocID="{39A40733-CA37-453F-AC7F-D94E74FE439B}" presName="childText" presStyleLbl="conFgAcc1" presStyleIdx="1" presStyleCnt="2">
        <dgm:presLayoutVars>
          <dgm:bulletEnabled val="1"/>
        </dgm:presLayoutVars>
      </dgm:prSet>
      <dgm:spPr/>
    </dgm:pt>
  </dgm:ptLst>
  <dgm:cxnLst>
    <dgm:cxn modelId="{07A4CB10-2F5A-4A72-973E-91F9BD8CBC73}" type="presOf" srcId="{E99F58FC-9CE7-4681-A744-083889C97F5F}" destId="{E394E173-AEE3-4EF7-9BA6-FC3C4DCE5083}" srcOrd="0" destOrd="3" presId="urn:microsoft.com/office/officeart/2005/8/layout/list1"/>
    <dgm:cxn modelId="{314C3B12-FA3B-4EA6-9C48-4FC6FF81A5CC}" srcId="{39A40733-CA37-453F-AC7F-D94E74FE439B}" destId="{E74C3693-33E5-448F-8715-B7B23B182C14}" srcOrd="1" destOrd="0" parTransId="{EBF22362-5645-42B7-9A6F-4EB4942B390F}" sibTransId="{8CE99F9E-3FF0-4139-AE90-4E3AD83D5919}"/>
    <dgm:cxn modelId="{863D1615-DFE5-440D-8E68-D3F881953C65}" type="presOf" srcId="{E74C3693-33E5-448F-8715-B7B23B182C14}" destId="{ADA16C05-5A57-4DA8-8D5A-B36C871B79DE}" srcOrd="0" destOrd="1" presId="urn:microsoft.com/office/officeart/2005/8/layout/list1"/>
    <dgm:cxn modelId="{95418324-C5E2-4808-9F61-3E2C50CA68E4}" type="presOf" srcId="{01975597-7B2B-4E2C-BDE7-927D57344330}" destId="{E394E173-AEE3-4EF7-9BA6-FC3C4DCE5083}" srcOrd="0" destOrd="2" presId="urn:microsoft.com/office/officeart/2005/8/layout/list1"/>
    <dgm:cxn modelId="{985AFB2B-393D-45CD-B29C-EB0371959100}" srcId="{0A2DE17F-CC63-40E6-B23C-81BC7719259C}" destId="{01975597-7B2B-4E2C-BDE7-927D57344330}" srcOrd="2" destOrd="0" parTransId="{A95939FD-7722-4AB7-B6AF-B8EEEE41146A}" sibTransId="{B21A4210-827D-456A-BF16-A519573898AB}"/>
    <dgm:cxn modelId="{F94D8130-16C0-4B20-AC8D-22B18F584E1C}" type="presOf" srcId="{39A40733-CA37-453F-AC7F-D94E74FE439B}" destId="{E4251E16-C8FB-4DDE-B691-C07B3900FD96}" srcOrd="1" destOrd="0" presId="urn:microsoft.com/office/officeart/2005/8/layout/list1"/>
    <dgm:cxn modelId="{653C5433-E0FC-469F-A725-65D87343ACA0}" srcId="{39A40733-CA37-453F-AC7F-D94E74FE439B}" destId="{58A2E13A-0870-4D42-A2F1-E7C2C0420B22}" srcOrd="0" destOrd="0" parTransId="{4BC96C3F-735F-4A08-A9BA-20A516FF2B07}" sibTransId="{45AFC632-FD7D-4ACC-94D3-FDD40D78D398}"/>
    <dgm:cxn modelId="{8A7F9733-8C49-40C5-9083-C04E0B827091}" srcId="{0A2DE17F-CC63-40E6-B23C-81BC7719259C}" destId="{8E9E95C4-7BE3-4BBE-B0A3-D0B1D3ED4526}" srcOrd="0" destOrd="0" parTransId="{AC74CA2F-AC47-4817-B091-F41CFA39AAEF}" sibTransId="{DAA8073E-63F3-4E6E-8769-BE91885B698D}"/>
    <dgm:cxn modelId="{D2329036-F5B4-47A0-A807-BA1FB5B47853}" type="presOf" srcId="{0A2DE17F-CC63-40E6-B23C-81BC7719259C}" destId="{46166266-F5BB-4B54-9D9B-D53CF6097A22}" srcOrd="0" destOrd="0" presId="urn:microsoft.com/office/officeart/2005/8/layout/list1"/>
    <dgm:cxn modelId="{A129843B-DB18-4F36-962E-0DC6B039FBD4}" type="presOf" srcId="{0A2DE17F-CC63-40E6-B23C-81BC7719259C}" destId="{A8CA19A0-A5C4-4372-B287-A26DA3DF8FAE}" srcOrd="1" destOrd="0" presId="urn:microsoft.com/office/officeart/2005/8/layout/list1"/>
    <dgm:cxn modelId="{FDFAE148-FD75-4E5B-9BF9-DE695385825D}" type="presOf" srcId="{58A2E13A-0870-4D42-A2F1-E7C2C0420B22}" destId="{ADA16C05-5A57-4DA8-8D5A-B36C871B79DE}" srcOrd="0" destOrd="0" presId="urn:microsoft.com/office/officeart/2005/8/layout/list1"/>
    <dgm:cxn modelId="{A614A350-81E7-43FB-8474-5A0977B67B99}" srcId="{0A2DE17F-CC63-40E6-B23C-81BC7719259C}" destId="{5FD215B4-FAC7-424E-AB8B-E33F6A175866}" srcOrd="1" destOrd="0" parTransId="{88D34695-D709-44C7-8347-ADD4F5703AC4}" sibTransId="{90BD6663-4768-4CFE-A9A0-1F436D5364E4}"/>
    <dgm:cxn modelId="{6AD08874-198B-469F-8238-F980A3F8A08E}" srcId="{0A2DE17F-CC63-40E6-B23C-81BC7719259C}" destId="{E99F58FC-9CE7-4681-A744-083889C97F5F}" srcOrd="3" destOrd="0" parTransId="{A4291DD6-9C50-4BFF-932C-A20F9B8ABCB2}" sibTransId="{33C674AD-F71D-461F-B2C8-7B779846B0F8}"/>
    <dgm:cxn modelId="{ECE7C475-EE5F-495B-993D-58F9776BCF68}" type="presOf" srcId="{39A40733-CA37-453F-AC7F-D94E74FE439B}" destId="{F11B5F0D-95F2-4C9C-91D8-7A42975DC8B2}" srcOrd="0" destOrd="0" presId="urn:microsoft.com/office/officeart/2005/8/layout/list1"/>
    <dgm:cxn modelId="{1942A478-0E7D-49B1-B617-E8B0FF3460E0}" type="presOf" srcId="{86AAA93B-BC66-46DB-8A30-148FD8E379A4}" destId="{ADA16C05-5A57-4DA8-8D5A-B36C871B79DE}" srcOrd="0" destOrd="2" presId="urn:microsoft.com/office/officeart/2005/8/layout/list1"/>
    <dgm:cxn modelId="{1EA85F7F-B208-4E56-9AAB-F0B7809782C4}" type="presOf" srcId="{5FD215B4-FAC7-424E-AB8B-E33F6A175866}" destId="{E394E173-AEE3-4EF7-9BA6-FC3C4DCE5083}" srcOrd="0" destOrd="1" presId="urn:microsoft.com/office/officeart/2005/8/layout/list1"/>
    <dgm:cxn modelId="{966F31A3-FC3C-4608-BE2D-44E1CD0BDA58}" srcId="{39A40733-CA37-453F-AC7F-D94E74FE439B}" destId="{86AAA93B-BC66-46DB-8A30-148FD8E379A4}" srcOrd="2" destOrd="0" parTransId="{6B2791E6-F20E-4F2E-9F7D-16E5963EF61A}" sibTransId="{671851F0-9234-41F7-BD76-97BF5FD69EBD}"/>
    <dgm:cxn modelId="{6BA5B4CF-3BF1-4927-A9E6-BD54F8DDF518}" srcId="{1D47632B-434D-48F3-91BE-24710DA28BCC}" destId="{0A2DE17F-CC63-40E6-B23C-81BC7719259C}" srcOrd="0" destOrd="0" parTransId="{4572497F-1C74-4AFC-A0D8-9E0DED73B249}" sibTransId="{87AC5AD4-044A-4952-A64B-C50A4DEF8875}"/>
    <dgm:cxn modelId="{D492A2D1-C3FB-4602-A309-2B80D54C5BFC}" type="presOf" srcId="{1D47632B-434D-48F3-91BE-24710DA28BCC}" destId="{6E698664-C130-43C3-B712-2E9EDFFB2EFA}" srcOrd="0" destOrd="0" presId="urn:microsoft.com/office/officeart/2005/8/layout/list1"/>
    <dgm:cxn modelId="{88F133E2-F096-4029-A6FC-B46064E013DF}" type="presOf" srcId="{8E9E95C4-7BE3-4BBE-B0A3-D0B1D3ED4526}" destId="{E394E173-AEE3-4EF7-9BA6-FC3C4DCE5083}" srcOrd="0" destOrd="0" presId="urn:microsoft.com/office/officeart/2005/8/layout/list1"/>
    <dgm:cxn modelId="{10C082E5-9759-4083-B97F-4E7D5F10E500}" srcId="{1D47632B-434D-48F3-91BE-24710DA28BCC}" destId="{39A40733-CA37-453F-AC7F-D94E74FE439B}" srcOrd="1" destOrd="0" parTransId="{32C20DFF-6BBB-44C5-98EB-7EA27FC730E7}" sibTransId="{F8547C7A-4BD5-463F-9534-3DF6A9F8B870}"/>
    <dgm:cxn modelId="{1FC00FD6-D6FA-417D-9631-6AC138D4BF42}" type="presParOf" srcId="{6E698664-C130-43C3-B712-2E9EDFFB2EFA}" destId="{2A784F69-19F4-4304-AB8C-FB5D427F6C04}" srcOrd="0" destOrd="0" presId="urn:microsoft.com/office/officeart/2005/8/layout/list1"/>
    <dgm:cxn modelId="{98EDA380-3635-42E3-B215-B2175DDCC37A}" type="presParOf" srcId="{2A784F69-19F4-4304-AB8C-FB5D427F6C04}" destId="{46166266-F5BB-4B54-9D9B-D53CF6097A22}" srcOrd="0" destOrd="0" presId="urn:microsoft.com/office/officeart/2005/8/layout/list1"/>
    <dgm:cxn modelId="{E16993D4-AE10-4090-A670-A36A1A39FA40}" type="presParOf" srcId="{2A784F69-19F4-4304-AB8C-FB5D427F6C04}" destId="{A8CA19A0-A5C4-4372-B287-A26DA3DF8FAE}" srcOrd="1" destOrd="0" presId="urn:microsoft.com/office/officeart/2005/8/layout/list1"/>
    <dgm:cxn modelId="{D97AA6EA-797C-4CE7-912D-D5B15180B3E1}" type="presParOf" srcId="{6E698664-C130-43C3-B712-2E9EDFFB2EFA}" destId="{BBA3283B-0427-4FC3-BBB4-09A025D2CF3F}" srcOrd="1" destOrd="0" presId="urn:microsoft.com/office/officeart/2005/8/layout/list1"/>
    <dgm:cxn modelId="{B295019A-5C0A-43ED-AA0D-29DA67E024D1}" type="presParOf" srcId="{6E698664-C130-43C3-B712-2E9EDFFB2EFA}" destId="{E394E173-AEE3-4EF7-9BA6-FC3C4DCE5083}" srcOrd="2" destOrd="0" presId="urn:microsoft.com/office/officeart/2005/8/layout/list1"/>
    <dgm:cxn modelId="{CB7DFB93-9DF6-41DB-824B-9B2F2AE3A0DF}" type="presParOf" srcId="{6E698664-C130-43C3-B712-2E9EDFFB2EFA}" destId="{0A509CD4-AD0C-4AE6-9930-2EBFED06C350}" srcOrd="3" destOrd="0" presId="urn:microsoft.com/office/officeart/2005/8/layout/list1"/>
    <dgm:cxn modelId="{28FB0BE7-C62F-4006-A1FE-08B40974E9F0}" type="presParOf" srcId="{6E698664-C130-43C3-B712-2E9EDFFB2EFA}" destId="{9474CFC5-EEE1-4098-8006-6E08A8387511}" srcOrd="4" destOrd="0" presId="urn:microsoft.com/office/officeart/2005/8/layout/list1"/>
    <dgm:cxn modelId="{5F8D3B1E-17B9-41DC-8FD0-A4A73574A580}" type="presParOf" srcId="{9474CFC5-EEE1-4098-8006-6E08A8387511}" destId="{F11B5F0D-95F2-4C9C-91D8-7A42975DC8B2}" srcOrd="0" destOrd="0" presId="urn:microsoft.com/office/officeart/2005/8/layout/list1"/>
    <dgm:cxn modelId="{4F2F6CE6-57FD-4B4B-B358-0FC2F435ECFF}" type="presParOf" srcId="{9474CFC5-EEE1-4098-8006-6E08A8387511}" destId="{E4251E16-C8FB-4DDE-B691-C07B3900FD96}" srcOrd="1" destOrd="0" presId="urn:microsoft.com/office/officeart/2005/8/layout/list1"/>
    <dgm:cxn modelId="{CBC5F808-5119-47A0-B5BD-D37B6D71C88A}" type="presParOf" srcId="{6E698664-C130-43C3-B712-2E9EDFFB2EFA}" destId="{E949C281-3BF8-412D-86EB-03937476B156}" srcOrd="5" destOrd="0" presId="urn:microsoft.com/office/officeart/2005/8/layout/list1"/>
    <dgm:cxn modelId="{8D5A5F5F-EC4A-4F67-9BCA-AD234C6BF4A5}" type="presParOf" srcId="{6E698664-C130-43C3-B712-2E9EDFFB2EFA}" destId="{ADA16C05-5A57-4DA8-8D5A-B36C871B79DE}"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394E173-AEE3-4EF7-9BA6-FC3C4DCE5083}">
      <dsp:nvSpPr>
        <dsp:cNvPr id="0" name=""/>
        <dsp:cNvSpPr/>
      </dsp:nvSpPr>
      <dsp:spPr>
        <a:xfrm>
          <a:off x="0" y="274120"/>
          <a:ext cx="6683477" cy="14616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18712" tIns="333248" rIns="518712" bIns="113792" numCol="1" spcCol="1270" anchor="t" anchorCtr="0">
          <a:noAutofit/>
        </a:bodyPr>
        <a:lstStyle/>
        <a:p>
          <a:pPr marL="171450" lvl="1" indent="-171450" algn="l" defTabSz="711200">
            <a:lnSpc>
              <a:spcPct val="90000"/>
            </a:lnSpc>
            <a:spcBef>
              <a:spcPct val="0"/>
            </a:spcBef>
            <a:spcAft>
              <a:spcPct val="15000"/>
            </a:spcAft>
            <a:buChar char="•"/>
          </a:pPr>
          <a:r>
            <a:rPr lang="en-US" sz="1600" kern="1200"/>
            <a:t>No power amplification</a:t>
          </a:r>
        </a:p>
        <a:p>
          <a:pPr marL="171450" lvl="1" indent="-171450" algn="l" defTabSz="711200">
            <a:lnSpc>
              <a:spcPct val="90000"/>
            </a:lnSpc>
            <a:spcBef>
              <a:spcPct val="0"/>
            </a:spcBef>
            <a:spcAft>
              <a:spcPct val="15000"/>
            </a:spcAft>
            <a:buChar char="•"/>
          </a:pPr>
          <a:r>
            <a:rPr lang="en-US" sz="1600" kern="1200"/>
            <a:t>Minimal digital signal processing </a:t>
          </a:r>
        </a:p>
        <a:p>
          <a:pPr marL="171450" lvl="1" indent="-171450" algn="l" defTabSz="711200">
            <a:lnSpc>
              <a:spcPct val="90000"/>
            </a:lnSpc>
            <a:spcBef>
              <a:spcPct val="0"/>
            </a:spcBef>
            <a:spcAft>
              <a:spcPct val="15000"/>
            </a:spcAft>
            <a:buChar char="•"/>
          </a:pPr>
          <a:r>
            <a:rPr lang="en-US" sz="1600" kern="1200"/>
            <a:t>Minimal Power consumption for the configuration phase</a:t>
          </a:r>
        </a:p>
        <a:p>
          <a:pPr marL="171450" lvl="1" indent="-171450" algn="l" defTabSz="711200">
            <a:lnSpc>
              <a:spcPct val="90000"/>
            </a:lnSpc>
            <a:spcBef>
              <a:spcPct val="0"/>
            </a:spcBef>
            <a:spcAft>
              <a:spcPct val="15000"/>
            </a:spcAft>
            <a:buChar char="•"/>
          </a:pPr>
          <a:r>
            <a:rPr lang="en-US" sz="1600" kern="1200"/>
            <a:t>Passive Reflection beamforming</a:t>
          </a:r>
        </a:p>
      </dsp:txBody>
      <dsp:txXfrm>
        <a:off x="0" y="274120"/>
        <a:ext cx="6683477" cy="1461600"/>
      </dsp:txXfrm>
    </dsp:sp>
    <dsp:sp modelId="{A8CA19A0-A5C4-4372-B287-A26DA3DF8FAE}">
      <dsp:nvSpPr>
        <dsp:cNvPr id="0" name=""/>
        <dsp:cNvSpPr/>
      </dsp:nvSpPr>
      <dsp:spPr>
        <a:xfrm>
          <a:off x="334173" y="37960"/>
          <a:ext cx="4678433" cy="4723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6834" tIns="0" rIns="176834" bIns="0" numCol="1" spcCol="1270" anchor="ctr" anchorCtr="0">
          <a:noAutofit/>
        </a:bodyPr>
        <a:lstStyle/>
        <a:p>
          <a:pPr marL="0" lvl="0" indent="0" algn="l" defTabSz="711200">
            <a:lnSpc>
              <a:spcPct val="90000"/>
            </a:lnSpc>
            <a:spcBef>
              <a:spcPct val="0"/>
            </a:spcBef>
            <a:spcAft>
              <a:spcPct val="35000"/>
            </a:spcAft>
            <a:buNone/>
          </a:pPr>
          <a:r>
            <a:rPr lang="en-US" sz="1600" kern="1200"/>
            <a:t>Passive Surfaces</a:t>
          </a:r>
        </a:p>
      </dsp:txBody>
      <dsp:txXfrm>
        <a:off x="357230" y="61017"/>
        <a:ext cx="4632319" cy="426206"/>
      </dsp:txXfrm>
    </dsp:sp>
    <dsp:sp modelId="{ADA16C05-5A57-4DA8-8D5A-B36C871B79DE}">
      <dsp:nvSpPr>
        <dsp:cNvPr id="0" name=""/>
        <dsp:cNvSpPr/>
      </dsp:nvSpPr>
      <dsp:spPr>
        <a:xfrm>
          <a:off x="0" y="2058280"/>
          <a:ext cx="6683477" cy="12096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18712" tIns="333248" rIns="518712" bIns="113792" numCol="1" spcCol="1270" anchor="t" anchorCtr="0">
          <a:noAutofit/>
        </a:bodyPr>
        <a:lstStyle/>
        <a:p>
          <a:pPr marL="171450" lvl="1" indent="-171450" algn="l" defTabSz="711200">
            <a:lnSpc>
              <a:spcPct val="90000"/>
            </a:lnSpc>
            <a:spcBef>
              <a:spcPct val="0"/>
            </a:spcBef>
            <a:spcAft>
              <a:spcPct val="15000"/>
            </a:spcAft>
            <a:buChar char="•"/>
          </a:pPr>
          <a:r>
            <a:rPr lang="en-US" sz="1600" kern="1200"/>
            <a:t>Capability of generation and reception of radio signals</a:t>
          </a:r>
        </a:p>
        <a:p>
          <a:pPr marL="171450" lvl="1" indent="-171450" algn="l" defTabSz="711200">
            <a:lnSpc>
              <a:spcPct val="90000"/>
            </a:lnSpc>
            <a:spcBef>
              <a:spcPct val="0"/>
            </a:spcBef>
            <a:spcAft>
              <a:spcPct val="15000"/>
            </a:spcAft>
            <a:buChar char="•"/>
          </a:pPr>
          <a:r>
            <a:rPr lang="en-US" sz="1600" kern="1200"/>
            <a:t>Requires an active RF chain per active antenna element</a:t>
          </a:r>
        </a:p>
        <a:p>
          <a:pPr marL="171450" lvl="1" indent="-171450" algn="l" defTabSz="711200">
            <a:lnSpc>
              <a:spcPct val="90000"/>
            </a:lnSpc>
            <a:spcBef>
              <a:spcPct val="0"/>
            </a:spcBef>
            <a:spcAft>
              <a:spcPct val="15000"/>
            </a:spcAft>
            <a:buChar char="•"/>
          </a:pPr>
          <a:r>
            <a:rPr lang="en-US" sz="1600" kern="1200"/>
            <a:t>Active transmission beamforming </a:t>
          </a:r>
        </a:p>
      </dsp:txBody>
      <dsp:txXfrm>
        <a:off x="0" y="2058280"/>
        <a:ext cx="6683477" cy="1209600"/>
      </dsp:txXfrm>
    </dsp:sp>
    <dsp:sp modelId="{E4251E16-C8FB-4DDE-B691-C07B3900FD96}">
      <dsp:nvSpPr>
        <dsp:cNvPr id="0" name=""/>
        <dsp:cNvSpPr/>
      </dsp:nvSpPr>
      <dsp:spPr>
        <a:xfrm>
          <a:off x="334173" y="1822120"/>
          <a:ext cx="4678433" cy="4723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6834" tIns="0" rIns="176834" bIns="0" numCol="1" spcCol="1270" anchor="ctr" anchorCtr="0">
          <a:noAutofit/>
        </a:bodyPr>
        <a:lstStyle/>
        <a:p>
          <a:pPr marL="0" lvl="0" indent="0" algn="l" defTabSz="711200">
            <a:lnSpc>
              <a:spcPct val="90000"/>
            </a:lnSpc>
            <a:spcBef>
              <a:spcPct val="0"/>
            </a:spcBef>
            <a:spcAft>
              <a:spcPct val="35000"/>
            </a:spcAft>
            <a:buNone/>
          </a:pPr>
          <a:r>
            <a:rPr lang="en-US" sz="1600" kern="1200"/>
            <a:t>Active Surfaces</a:t>
          </a:r>
        </a:p>
      </dsp:txBody>
      <dsp:txXfrm>
        <a:off x="357230" y="1845177"/>
        <a:ext cx="4632319" cy="426206"/>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09T06:03:32.747"/>
    </inkml:context>
    <inkml:brush xml:id="br0">
      <inkml:brushProperty name="width" value="0.1" units="cm"/>
      <inkml:brushProperty name="height" value="0.1" units="cm"/>
      <inkml:brushProperty name="color" value="#FFFFFF"/>
    </inkml:brush>
  </inkml:definitions>
  <inkml:trace contextRef="#ctx0" brushRef="#br0">0 1 24575,'0'0'-8191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09T06:05:22.917"/>
    </inkml:context>
    <inkml:brush xml:id="br0">
      <inkml:brushProperty name="width" value="0.1" units="cm"/>
      <inkml:brushProperty name="height" value="0.1" units="cm"/>
      <inkml:brushProperty name="color" value="#FFFFFF"/>
    </inkml:brush>
  </inkml:definitions>
  <inkml:trace contextRef="#ctx0" brushRef="#br0">0 1 24575,'0'0'-8191</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23:15:58.666"/>
    </inkml:context>
    <inkml:brush xml:id="br0">
      <inkml:brushProperty name="width" value="0.1" units="cm"/>
      <inkml:brushProperty name="height" value="0.1" units="cm"/>
      <inkml:brushProperty name="color" value="#FFFFFF"/>
    </inkml:brush>
  </inkml:definitions>
  <inkml:trace contextRef="#ctx0" brushRef="#br0">0 1 24575,'0'0'-8191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09T05:41:12.667"/>
    </inkml:context>
    <inkml:brush xml:id="br0">
      <inkml:brushProperty name="width" value="0.1" units="cm"/>
      <inkml:brushProperty name="height" value="0.1" units="cm"/>
      <inkml:brushProperty name="color" value="#FFFFFF"/>
    </inkml:brush>
  </inkml:definitions>
  <inkml:trace contextRef="#ctx0" brushRef="#br0">0 1 24575,'0'0'-8191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09T05:44:13.569"/>
    </inkml:context>
    <inkml:brush xml:id="br0">
      <inkml:brushProperty name="width" value="0.1" units="cm"/>
      <inkml:brushProperty name="height" value="0.1" units="cm"/>
      <inkml:brushProperty name="color" value="#FFFFFF"/>
    </inkml:brush>
  </inkml:definitions>
  <inkml:trace contextRef="#ctx0" brushRef="#br0">0 1 24575,'0'0'-8191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23:15:58.666"/>
    </inkml:context>
    <inkml:brush xml:id="br0">
      <inkml:brushProperty name="width" value="0.1" units="cm"/>
      <inkml:brushProperty name="height" value="0.1" units="cm"/>
      <inkml:brushProperty name="color" value="#FFFFFF"/>
    </inkml:brush>
  </inkml:definitions>
  <inkml:trace contextRef="#ctx0" brushRef="#br0">0 1 24575,'0'0'-8191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09T05:54:27.257"/>
    </inkml:context>
    <inkml:brush xml:id="br0">
      <inkml:brushProperty name="width" value="0.1" units="cm"/>
      <inkml:brushProperty name="height" value="0.1" units="cm"/>
      <inkml:brushProperty name="color" value="#FFFFFF"/>
    </inkml:brush>
  </inkml:definitions>
  <inkml:trace contextRef="#ctx0" brushRef="#br0">0 1 24575,'0'0'-8191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23:15:58.666"/>
    </inkml:context>
    <inkml:brush xml:id="br0">
      <inkml:brushProperty name="width" value="0.1" units="cm"/>
      <inkml:brushProperty name="height" value="0.1" units="cm"/>
      <inkml:brushProperty name="color" value="#FFFFFF"/>
    </inkml:brush>
  </inkml:definitions>
  <inkml:trace contextRef="#ctx0" brushRef="#br0">0 1 24575,'0'0'-8191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23:15:58.666"/>
    </inkml:context>
    <inkml:brush xml:id="br0">
      <inkml:brushProperty name="width" value="0.1" units="cm"/>
      <inkml:brushProperty name="height" value="0.1" units="cm"/>
      <inkml:brushProperty name="color" value="#FFFFFF"/>
    </inkml:brush>
  </inkml:definitions>
  <inkml:trace contextRef="#ctx0" brushRef="#br0">0 1 24575,'0'0'-8191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23:15:58.666"/>
    </inkml:context>
    <inkml:brush xml:id="br0">
      <inkml:brushProperty name="width" value="0.1" units="cm"/>
      <inkml:brushProperty name="height" value="0.1" units="cm"/>
      <inkml:brushProperty name="color" value="#FFFFFF"/>
    </inkml:brush>
  </inkml:definitions>
  <inkml:trace contextRef="#ctx0" brushRef="#br0">0 1 24575,'0'0'-8191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23:15:58.666"/>
    </inkml:context>
    <inkml:brush xml:id="br0">
      <inkml:brushProperty name="width" value="0.1" units="cm"/>
      <inkml:brushProperty name="height" value="0.1" units="cm"/>
      <inkml:brushProperty name="color" value="#FFFFFF"/>
    </inkml:brush>
  </inkml:definitions>
  <inkml:trace contextRef="#ctx0" brushRef="#br0">0 1 24575,'0'0'-8191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D7B3BA9-3E96-426E-95B5-BF8B3FDA5DB6}" type="datetimeFigureOut">
              <a:rPr lang="en-US" smtClean="0"/>
              <a:t>07/31/23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5A26A2-F878-4479-AD0E-7CE2CEFB001B}" type="slidenum">
              <a:rPr lang="en-US" smtClean="0"/>
              <a:t>‹#›</a:t>
            </a:fld>
            <a:endParaRPr lang="en-US"/>
          </a:p>
        </p:txBody>
      </p:sp>
    </p:spTree>
    <p:extLst>
      <p:ext uri="{BB962C8B-B14F-4D97-AF65-F5344CB8AC3E}">
        <p14:creationId xmlns:p14="http://schemas.microsoft.com/office/powerpoint/2010/main" val="34638702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5A26A2-F878-4479-AD0E-7CE2CEFB001B}" type="slidenum">
              <a:rPr lang="en-US" smtClean="0"/>
              <a:t>1</a:t>
            </a:fld>
            <a:endParaRPr lang="en-US"/>
          </a:p>
        </p:txBody>
      </p:sp>
    </p:spTree>
    <p:extLst>
      <p:ext uri="{BB962C8B-B14F-4D97-AF65-F5344CB8AC3E}">
        <p14:creationId xmlns:p14="http://schemas.microsoft.com/office/powerpoint/2010/main" val="21417217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endParaRPr lang="en-US" dirty="0"/>
              </a:p>
            </p:txBody>
          </p:sp>
        </mc:Choice>
        <mc:Fallback xmlns="">
          <p:sp>
            <p:nvSpPr>
              <p:cNvPr id="3" name="Notes Placeholder 2"/>
              <p:cNvSpPr>
                <a:spLocks noGrp="1"/>
              </p:cNvSpPr>
              <p:nvPr>
                <p:ph type="body" idx="1"/>
              </p:nvPr>
            </p:nvSpPr>
            <p:spPr/>
            <p:txBody>
              <a:bodyPr/>
              <a:lstStyle/>
              <a:p>
                <a:pPr marL="171450" indent="-171450">
                  <a:buFontTx/>
                  <a:buChar char="-"/>
                </a:pPr>
                <a:r>
                  <a:rPr lang="en-US" sz="1200" dirty="0"/>
                  <a:t>electrical impedance of the element will depend on the electronic model of the element</a:t>
                </a:r>
              </a:p>
              <a:p>
                <a:pPr marL="171450" indent="-171450">
                  <a:buFontTx/>
                  <a:buChar char="-"/>
                </a:pPr>
                <a:r>
                  <a:rPr lang="en-US" sz="1200" dirty="0"/>
                  <a:t>One possible model will be using varactors.</a:t>
                </a:r>
              </a:p>
              <a:p>
                <a:pPr marL="171450" indent="-171450">
                  <a:buFontTx/>
                  <a:buChar char="-"/>
                </a:pPr>
                <a:r>
                  <a:rPr lang="en-US" sz="1200" dirty="0"/>
                  <a:t>Varactors are electronic components capable of changing its capacitance based on different bias voltages.</a:t>
                </a:r>
              </a:p>
              <a:p>
                <a:pPr marL="171450" indent="-171450">
                  <a:buFontTx/>
                  <a:buChar char="-"/>
                </a:pPr>
                <a:r>
                  <a:rPr lang="en-US" sz="1200" dirty="0"/>
                  <a:t>For varactor model, the reflecting element can have the following model shown in the figure ..  and the equivalent impedance is calculated as follows </a:t>
                </a:r>
                <a:r>
                  <a:rPr lang="en-US" i="0">
                    <a:latin typeface="Cambria Math" panose="02040503050406030204" pitchFamily="18" charset="0"/>
                  </a:rPr>
                  <a:t>𝑍</a:t>
                </a:r>
                <a:r>
                  <a:rPr lang="en-US" i="0">
                    <a:solidFill>
                      <a:srgbClr val="836967"/>
                    </a:solidFill>
                    <a:latin typeface="Cambria Math" panose="02040503050406030204" pitchFamily="18" charset="0"/>
                  </a:rPr>
                  <a:t>_</a:t>
                </a:r>
                <a:r>
                  <a:rPr lang="en-US" i="0">
                    <a:latin typeface="Cambria Math" panose="02040503050406030204" pitchFamily="18" charset="0"/>
                  </a:rPr>
                  <a:t>𝑛</a:t>
                </a:r>
                <a:r>
                  <a:rPr lang="en-US" sz="1200" dirty="0"/>
                  <a:t> …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dirty="0"/>
                  <a:t>Where </a:t>
                </a:r>
                <a:r>
                  <a:rPr lang="en-US" sz="1200" i="0">
                    <a:effectLst/>
                    <a:latin typeface="Cambria Math" panose="02040503050406030204" pitchFamily="18" charset="0"/>
                    <a:ea typeface="Calibri" panose="020F0502020204030204" pitchFamily="34" charset="0"/>
                    <a:cs typeface="Arial" panose="020B0604020202020204" pitchFamily="34" charset="0"/>
                  </a:rPr>
                  <a:t>𝑅_𝑛</a:t>
                </a:r>
                <a:r>
                  <a:rPr lang="en-US" sz="1200" dirty="0">
                    <a:effectLst/>
                    <a:latin typeface="Calibri" panose="020F0502020204030204" pitchFamily="34" charset="0"/>
                    <a:ea typeface="Times New Roman" panose="02020603050405020304" pitchFamily="18" charset="0"/>
                    <a:cs typeface="Arial" panose="020B0604020202020204" pitchFamily="34" charset="0"/>
                  </a:rPr>
                  <a:t>, </a:t>
                </a:r>
                <a:r>
                  <a:rPr lang="en-US" sz="1200" i="0">
                    <a:effectLst/>
                    <a:latin typeface="Cambria Math" panose="02040503050406030204" pitchFamily="18" charset="0"/>
                    <a:ea typeface="Calibri" panose="020F0502020204030204" pitchFamily="34" charset="0"/>
                    <a:cs typeface="Arial" panose="020B0604020202020204" pitchFamily="34" charset="0"/>
                  </a:rPr>
                  <a:t>𝐿_1</a:t>
                </a:r>
                <a:r>
                  <a:rPr lang="en-US" sz="1200" dirty="0">
                    <a:effectLst/>
                    <a:latin typeface="Calibri" panose="020F0502020204030204" pitchFamily="34" charset="0"/>
                    <a:ea typeface="Times New Roman" panose="02020603050405020304" pitchFamily="18" charset="0"/>
                    <a:cs typeface="Arial" panose="020B0604020202020204" pitchFamily="34" charset="0"/>
                  </a:rPr>
                  <a:t>, </a:t>
                </a:r>
                <a:r>
                  <a:rPr lang="en-US" sz="1200" i="0">
                    <a:effectLst/>
                    <a:latin typeface="Cambria Math" panose="02040503050406030204" pitchFamily="18" charset="0"/>
                    <a:ea typeface="Calibri" panose="020F0502020204030204" pitchFamily="34" charset="0"/>
                    <a:cs typeface="Arial" panose="020B0604020202020204" pitchFamily="34" charset="0"/>
                  </a:rPr>
                  <a:t>𝐿_2</a:t>
                </a:r>
                <a:r>
                  <a:rPr lang="en-US" sz="1200" dirty="0">
                    <a:effectLst/>
                    <a:latin typeface="Calibri" panose="020F0502020204030204" pitchFamily="34" charset="0"/>
                    <a:ea typeface="Times New Roman" panose="02020603050405020304" pitchFamily="18" charset="0"/>
                    <a:cs typeface="Arial" panose="020B0604020202020204" pitchFamily="34" charset="0"/>
                  </a:rPr>
                  <a:t>, are fixed values representing the physical characteristics of the element.</a:t>
                </a:r>
              </a:p>
              <a:p>
                <a:pPr marL="171450" indent="-171450">
                  <a:buFontTx/>
                  <a:buChar char="-"/>
                </a:pPr>
                <a:endParaRPr lang="en-US" dirty="0"/>
              </a:p>
              <a:p>
                <a:endParaRPr lang="en-US" dirty="0"/>
              </a:p>
            </p:txBody>
          </p:sp>
        </mc:Fallback>
      </mc:AlternateContent>
      <p:sp>
        <p:nvSpPr>
          <p:cNvPr id="4" name="Slide Number Placeholder 3"/>
          <p:cNvSpPr>
            <a:spLocks noGrp="1"/>
          </p:cNvSpPr>
          <p:nvPr>
            <p:ph type="sldNum" sz="quarter" idx="5"/>
          </p:nvPr>
        </p:nvSpPr>
        <p:spPr/>
        <p:txBody>
          <a:bodyPr/>
          <a:lstStyle/>
          <a:p>
            <a:fld id="{EE5A26A2-F878-4479-AD0E-7CE2CEFB001B}" type="slidenum">
              <a:rPr lang="en-US" smtClean="0"/>
              <a:t>10</a:t>
            </a:fld>
            <a:endParaRPr lang="en-US"/>
          </a:p>
        </p:txBody>
      </p:sp>
    </p:spTree>
    <p:extLst>
      <p:ext uri="{BB962C8B-B14F-4D97-AF65-F5344CB8AC3E}">
        <p14:creationId xmlns:p14="http://schemas.microsoft.com/office/powerpoint/2010/main" val="31481704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5A26A2-F878-4479-AD0E-7CE2CEFB001B}" type="slidenum">
              <a:rPr lang="en-US" smtClean="0"/>
              <a:t>11</a:t>
            </a:fld>
            <a:endParaRPr lang="en-US"/>
          </a:p>
        </p:txBody>
      </p:sp>
    </p:spTree>
    <p:extLst>
      <p:ext uri="{BB962C8B-B14F-4D97-AF65-F5344CB8AC3E}">
        <p14:creationId xmlns:p14="http://schemas.microsoft.com/office/powerpoint/2010/main" val="39193275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5A26A2-F878-4479-AD0E-7CE2CEFB001B}" type="slidenum">
              <a:rPr lang="en-US" smtClean="0"/>
              <a:t>12</a:t>
            </a:fld>
            <a:endParaRPr lang="en-US" dirty="0"/>
          </a:p>
        </p:txBody>
      </p:sp>
    </p:spTree>
    <p:extLst>
      <p:ext uri="{BB962C8B-B14F-4D97-AF65-F5344CB8AC3E}">
        <p14:creationId xmlns:p14="http://schemas.microsoft.com/office/powerpoint/2010/main" val="15422085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a:p>
        </p:txBody>
      </p:sp>
      <p:sp>
        <p:nvSpPr>
          <p:cNvPr id="4" name="Slide Number Placeholder 3"/>
          <p:cNvSpPr>
            <a:spLocks noGrp="1"/>
          </p:cNvSpPr>
          <p:nvPr>
            <p:ph type="sldNum" sz="quarter" idx="5"/>
          </p:nvPr>
        </p:nvSpPr>
        <p:spPr/>
        <p:txBody>
          <a:bodyPr/>
          <a:lstStyle/>
          <a:p>
            <a:fld id="{EE5A26A2-F878-4479-AD0E-7CE2CEFB001B}" type="slidenum">
              <a:rPr lang="en-US" smtClean="0"/>
              <a:t>13</a:t>
            </a:fld>
            <a:endParaRPr lang="en-US"/>
          </a:p>
        </p:txBody>
      </p:sp>
    </p:spTree>
    <p:extLst>
      <p:ext uri="{BB962C8B-B14F-4D97-AF65-F5344CB8AC3E}">
        <p14:creationId xmlns:p14="http://schemas.microsoft.com/office/powerpoint/2010/main" val="5635814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indent="0">
                  <a:buFontTx/>
                  <a:buNone/>
                </a:pPr>
                <a:endParaRPr lang="en-US" dirty="0"/>
              </a:p>
            </p:txBody>
          </p:sp>
        </mc:Choice>
        <mc:Fallback xmlns="">
          <p:sp>
            <p:nvSpPr>
              <p:cNvPr id="3" name="Notes Placeholder 2"/>
              <p:cNvSpPr>
                <a:spLocks noGrp="1"/>
              </p:cNvSpPr>
              <p:nvPr>
                <p:ph type="body" idx="1"/>
              </p:nvPr>
            </p:nvSpPr>
            <p:spPr/>
            <p:txBody>
              <a:bodyPr/>
              <a:lstStyle/>
              <a:p>
                <a:pPr marL="171450" indent="-171450">
                  <a:buFontTx/>
                  <a:buChar char="-"/>
                </a:pPr>
                <a:r>
                  <a:rPr lang="en-US" dirty="0"/>
                  <a:t>As we explained earlier, the reflection will follow the modified </a:t>
                </a:r>
                <a:r>
                  <a:rPr lang="en-US" dirty="0" err="1"/>
                  <a:t>snell’s</a:t>
                </a:r>
                <a:r>
                  <a:rPr lang="en-US" dirty="0"/>
                  <a:t> law which is defined by these 2 formulas.</a:t>
                </a:r>
              </a:p>
              <a:p>
                <a:pPr marL="171450" indent="-171450">
                  <a:buFontTx/>
                  <a:buChar char="-"/>
                </a:pPr>
                <a:r>
                  <a:rPr lang="en-US" dirty="0"/>
                  <a:t>This law will combine incident and the reflection angles of the signal with the gradient of the phase shift of the surface.</a:t>
                </a:r>
              </a:p>
              <a:p>
                <a:pPr marL="171450" indent="-171450">
                  <a:buFontTx/>
                  <a:buChar char="-"/>
                </a:pPr>
                <a:r>
                  <a:rPr lang="en-US" dirty="0"/>
                  <a:t>Knowing that we can geometrically calculate the incidence angle </a:t>
                </a:r>
                <a:r>
                  <a:rPr lang="en-US" sz="1200" i="0" kern="100">
                    <a:effectLst/>
                    <a:latin typeface="Cambria Math" panose="02040503050406030204" pitchFamily="18" charset="0"/>
                    <a:ea typeface="Calibri" panose="020F0502020204030204" pitchFamily="34" charset="0"/>
                    <a:cs typeface="Arial" panose="020B0604020202020204" pitchFamily="34" charset="0"/>
                  </a:rPr>
                  <a:t>𝜃_𝑖</a:t>
                </a:r>
                <a:r>
                  <a:rPr lang="en-US" dirty="0"/>
                  <a:t>, the reflection angle</a:t>
                </a:r>
                <a:r>
                  <a:rPr lang="en-US" baseline="0" dirty="0"/>
                  <a:t> </a:t>
                </a:r>
                <a:r>
                  <a:rPr lang="en-US" sz="1200" i="0" kern="100">
                    <a:effectLst/>
                    <a:latin typeface="Cambria Math" panose="02040503050406030204" pitchFamily="18" charset="0"/>
                    <a:ea typeface="Calibri" panose="020F0502020204030204" pitchFamily="34" charset="0"/>
                    <a:cs typeface="Arial" panose="020B0604020202020204" pitchFamily="34" charset="0"/>
                  </a:rPr>
                  <a:t>𝜃_</a:t>
                </a:r>
                <a:r>
                  <a:rPr lang="en-US" sz="1200" b="0" i="0" kern="100">
                    <a:effectLst/>
                    <a:latin typeface="Cambria Math" panose="02040503050406030204" pitchFamily="18" charset="0"/>
                    <a:ea typeface="Calibri" panose="020F0502020204030204" pitchFamily="34" charset="0"/>
                    <a:cs typeface="Arial" panose="020B0604020202020204" pitchFamily="34" charset="0"/>
                  </a:rPr>
                  <a:t>𝑟</a:t>
                </a:r>
                <a:r>
                  <a:rPr lang="en-US" dirty="0"/>
                  <a:t> and the deviation</a:t>
                </a:r>
                <a:r>
                  <a:rPr lang="en-US" baseline="0" dirty="0"/>
                  <a:t> angle of the reflected vector from the incident plane </a:t>
                </a:r>
                <a:r>
                  <a:rPr lang="en-US" sz="1200" i="0" kern="100">
                    <a:effectLst/>
                    <a:latin typeface="Cambria Math" panose="02040503050406030204" pitchFamily="18" charset="0"/>
                    <a:ea typeface="Calibri" panose="020F0502020204030204" pitchFamily="34" charset="0"/>
                    <a:cs typeface="Arial" panose="020B0604020202020204" pitchFamily="34" charset="0"/>
                  </a:rPr>
                  <a:t>𝜑_𝑟</a:t>
                </a:r>
                <a:r>
                  <a:rPr lang="en-US" dirty="0"/>
                  <a:t> since we already</a:t>
                </a:r>
                <a:r>
                  <a:rPr lang="en-US" baseline="0" dirty="0"/>
                  <a:t> know the locations of the receiver and the transmitter and the location of the surface on a predefined 3D space.</a:t>
                </a:r>
              </a:p>
              <a:p>
                <a:pPr marL="171450" indent="-171450">
                  <a:buFontTx/>
                  <a:buChar char="-"/>
                </a:pPr>
                <a:r>
                  <a:rPr lang="en-US" baseline="0" dirty="0"/>
                  <a:t>Using </a:t>
                </a:r>
                <a:r>
                  <a:rPr lang="en-US" baseline="0" dirty="0" err="1"/>
                  <a:t>snell’s</a:t>
                </a:r>
                <a:r>
                  <a:rPr lang="en-US" baseline="0" dirty="0"/>
                  <a:t> formula, we will calculate the needed gradient phase shift in both x and y directions in order to achieve the required reflection.</a:t>
                </a:r>
              </a:p>
              <a:p>
                <a:pPr marL="171450" indent="-171450">
                  <a:buFontTx/>
                  <a:buChar char="-"/>
                </a:pPr>
                <a:r>
                  <a:rPr lang="en-US" baseline="0" dirty="0"/>
                  <a:t>Then we will estimate the required phase shift based on its gradients.to do this we should assume a starting phase and calculate the phase shift </a:t>
                </a:r>
                <a:r>
                  <a:rPr lang="en-US" baseline="0" dirty="0" err="1"/>
                  <a:t>accordingally</a:t>
                </a:r>
                <a:r>
                  <a:rPr lang="en-US" baseline="0" dirty="0"/>
                  <a:t>. We should note here that calculating the phase shift from its gradient on the x direction or y </a:t>
                </a:r>
                <a:r>
                  <a:rPr lang="en-US" baseline="0" dirty="0" err="1"/>
                  <a:t>dierection</a:t>
                </a:r>
                <a:r>
                  <a:rPr lang="en-US" baseline="0" dirty="0"/>
                  <a:t> should have the same answer, but since we are estimating the starting point, minor errors could be introduced so the reduce these errors the final phase shift will be calculated by taking the average of both phase shifts calculated in the x and the y directions.</a:t>
                </a:r>
                <a:endParaRPr lang="en-US" dirty="0"/>
              </a:p>
            </p:txBody>
          </p:sp>
        </mc:Fallback>
      </mc:AlternateContent>
      <p:sp>
        <p:nvSpPr>
          <p:cNvPr id="4" name="Slide Number Placeholder 3"/>
          <p:cNvSpPr>
            <a:spLocks noGrp="1"/>
          </p:cNvSpPr>
          <p:nvPr>
            <p:ph type="sldNum" sz="quarter" idx="5"/>
          </p:nvPr>
        </p:nvSpPr>
        <p:spPr/>
        <p:txBody>
          <a:bodyPr/>
          <a:lstStyle/>
          <a:p>
            <a:fld id="{EE5A26A2-F878-4479-AD0E-7CE2CEFB001B}" type="slidenum">
              <a:rPr lang="en-US" smtClean="0"/>
              <a:t>14</a:t>
            </a:fld>
            <a:endParaRPr lang="en-US"/>
          </a:p>
        </p:txBody>
      </p:sp>
    </p:spTree>
    <p:extLst>
      <p:ext uri="{BB962C8B-B14F-4D97-AF65-F5344CB8AC3E}">
        <p14:creationId xmlns:p14="http://schemas.microsoft.com/office/powerpoint/2010/main" val="21525293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a:p>
        </p:txBody>
      </p:sp>
      <p:sp>
        <p:nvSpPr>
          <p:cNvPr id="4" name="Slide Number Placeholder 3"/>
          <p:cNvSpPr>
            <a:spLocks noGrp="1"/>
          </p:cNvSpPr>
          <p:nvPr>
            <p:ph type="sldNum" sz="quarter" idx="5"/>
          </p:nvPr>
        </p:nvSpPr>
        <p:spPr/>
        <p:txBody>
          <a:bodyPr/>
          <a:lstStyle/>
          <a:p>
            <a:fld id="{EE5A26A2-F878-4479-AD0E-7CE2CEFB001B}" type="slidenum">
              <a:rPr lang="en-US" smtClean="0"/>
              <a:t>15</a:t>
            </a:fld>
            <a:endParaRPr lang="en-US"/>
          </a:p>
        </p:txBody>
      </p:sp>
    </p:spTree>
    <p:extLst>
      <p:ext uri="{BB962C8B-B14F-4D97-AF65-F5344CB8AC3E}">
        <p14:creationId xmlns:p14="http://schemas.microsoft.com/office/powerpoint/2010/main" val="25306766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a:p>
        </p:txBody>
      </p:sp>
      <p:sp>
        <p:nvSpPr>
          <p:cNvPr id="4" name="Slide Number Placeholder 3"/>
          <p:cNvSpPr>
            <a:spLocks noGrp="1"/>
          </p:cNvSpPr>
          <p:nvPr>
            <p:ph type="sldNum" sz="quarter" idx="5"/>
          </p:nvPr>
        </p:nvSpPr>
        <p:spPr/>
        <p:txBody>
          <a:bodyPr/>
          <a:lstStyle/>
          <a:p>
            <a:fld id="{EE5A26A2-F878-4479-AD0E-7CE2CEFB001B}" type="slidenum">
              <a:rPr lang="en-US" smtClean="0"/>
              <a:t>16</a:t>
            </a:fld>
            <a:endParaRPr lang="en-US"/>
          </a:p>
        </p:txBody>
      </p:sp>
    </p:spTree>
    <p:extLst>
      <p:ext uri="{BB962C8B-B14F-4D97-AF65-F5344CB8AC3E}">
        <p14:creationId xmlns:p14="http://schemas.microsoft.com/office/powerpoint/2010/main" val="21324856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a:p>
        </p:txBody>
      </p:sp>
      <p:sp>
        <p:nvSpPr>
          <p:cNvPr id="4" name="Slide Number Placeholder 3"/>
          <p:cNvSpPr>
            <a:spLocks noGrp="1"/>
          </p:cNvSpPr>
          <p:nvPr>
            <p:ph type="sldNum" sz="quarter" idx="5"/>
          </p:nvPr>
        </p:nvSpPr>
        <p:spPr/>
        <p:txBody>
          <a:bodyPr/>
          <a:lstStyle/>
          <a:p>
            <a:fld id="{EE5A26A2-F878-4479-AD0E-7CE2CEFB001B}" type="slidenum">
              <a:rPr lang="en-US" smtClean="0"/>
              <a:t>17</a:t>
            </a:fld>
            <a:endParaRPr lang="en-US"/>
          </a:p>
        </p:txBody>
      </p:sp>
    </p:spTree>
    <p:extLst>
      <p:ext uri="{BB962C8B-B14F-4D97-AF65-F5344CB8AC3E}">
        <p14:creationId xmlns:p14="http://schemas.microsoft.com/office/powerpoint/2010/main" val="33733620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indent="0">
                  <a:buFontTx/>
                  <a:buNone/>
                </a:pPr>
                <a:endParaRPr lang="en-US" dirty="0"/>
              </a:p>
            </p:txBody>
          </p:sp>
        </mc:Choice>
        <mc:Fallback xmlns="">
          <p:sp>
            <p:nvSpPr>
              <p:cNvPr id="3" name="Notes Placeholder 2"/>
              <p:cNvSpPr>
                <a:spLocks noGrp="1"/>
              </p:cNvSpPr>
              <p:nvPr>
                <p:ph type="body" idx="1"/>
              </p:nvPr>
            </p:nvSpPr>
            <p:spPr/>
            <p:txBody>
              <a:bodyPr/>
              <a:lstStyle/>
              <a:p>
                <a:pPr marL="171450" indent="-171450">
                  <a:buFontTx/>
                  <a:buChar char="-"/>
                </a:pPr>
                <a:r>
                  <a:rPr lang="en-US" dirty="0"/>
                  <a:t>As expected, increasing the number of elements ill increase the power received. </a:t>
                </a:r>
              </a:p>
              <a:p>
                <a:pPr marL="171450" indent="-171450">
                  <a:buFontTx/>
                  <a:buChar char="-"/>
                </a:pPr>
                <a:r>
                  <a:rPr lang="en-US" dirty="0"/>
                  <a:t>But increasing the number of elements indefinitely will not keep increasing the received power.</a:t>
                </a:r>
              </a:p>
              <a:p>
                <a:pPr marL="171450" indent="-171450">
                  <a:buFontTx/>
                  <a:buChar char="-"/>
                </a:pPr>
                <a:r>
                  <a:rPr lang="en-US" dirty="0"/>
                  <a:t>If N goes to infinity </a:t>
                </a:r>
                <a:r>
                  <a:rPr lang="en-US" i="0">
                    <a:latin typeface="Cambria Math" panose="02040503050406030204" pitchFamily="18" charset="0"/>
                  </a:rPr>
                  <a:t>𝑥</a:t>
                </a:r>
                <a:r>
                  <a:rPr lang="en-US" i="0">
                    <a:solidFill>
                      <a:srgbClr val="836967"/>
                    </a:solidFill>
                    <a:latin typeface="Cambria Math" panose="02040503050406030204" pitchFamily="18" charset="0"/>
                  </a:rPr>
                  <a:t>_</a:t>
                </a:r>
                <a:r>
                  <a:rPr lang="en-US" i="0">
                    <a:latin typeface="Cambria Math" panose="02040503050406030204" pitchFamily="18" charset="0"/>
                  </a:rPr>
                  <a:t>𝑛+𝑥</a:t>
                </a:r>
                <a:r>
                  <a:rPr lang="en-US" i="0">
                    <a:solidFill>
                      <a:srgbClr val="836967"/>
                    </a:solidFill>
                    <a:latin typeface="Cambria Math" panose="02040503050406030204" pitchFamily="18" charset="0"/>
                  </a:rPr>
                  <a:t>_</a:t>
                </a:r>
                <a:r>
                  <a:rPr lang="en-US" i="0">
                    <a:latin typeface="Cambria Math" panose="02040503050406030204" pitchFamily="18" charset="0"/>
                  </a:rPr>
                  <a:t>𝑛^′</a:t>
                </a:r>
                <a:r>
                  <a:rPr lang="en-US" dirty="0"/>
                  <a:t> which</a:t>
                </a:r>
                <a:r>
                  <a:rPr lang="en-US" baseline="0" dirty="0"/>
                  <a:t> are the distances between the transmitter and the surface, and the surface and the receiver will also tend to infinity which mean the second part of the summation will tend to 0. therefore, the above a certain threshold the additional elements to the surface will stop effectively contributing to the signal reflection</a:t>
                </a:r>
                <a:endParaRPr lang="en-US" dirty="0"/>
              </a:p>
            </p:txBody>
          </p:sp>
        </mc:Fallback>
      </mc:AlternateContent>
      <p:sp>
        <p:nvSpPr>
          <p:cNvPr id="4" name="Slide Number Placeholder 3"/>
          <p:cNvSpPr>
            <a:spLocks noGrp="1"/>
          </p:cNvSpPr>
          <p:nvPr>
            <p:ph type="sldNum" sz="quarter" idx="5"/>
          </p:nvPr>
        </p:nvSpPr>
        <p:spPr/>
        <p:txBody>
          <a:bodyPr/>
          <a:lstStyle/>
          <a:p>
            <a:fld id="{EE5A26A2-F878-4479-AD0E-7CE2CEFB001B}" type="slidenum">
              <a:rPr lang="en-US" smtClean="0"/>
              <a:t>18</a:t>
            </a:fld>
            <a:endParaRPr lang="en-US"/>
          </a:p>
        </p:txBody>
      </p:sp>
    </p:spTree>
    <p:extLst>
      <p:ext uri="{BB962C8B-B14F-4D97-AF65-F5344CB8AC3E}">
        <p14:creationId xmlns:p14="http://schemas.microsoft.com/office/powerpoint/2010/main" val="7882490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5A26A2-F878-4479-AD0E-7CE2CEFB001B}" type="slidenum">
              <a:rPr lang="en-US" smtClean="0"/>
              <a:t>19</a:t>
            </a:fld>
            <a:endParaRPr lang="en-US"/>
          </a:p>
        </p:txBody>
      </p:sp>
    </p:spTree>
    <p:extLst>
      <p:ext uri="{BB962C8B-B14F-4D97-AF65-F5344CB8AC3E}">
        <p14:creationId xmlns:p14="http://schemas.microsoft.com/office/powerpoint/2010/main" val="4793634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5A26A2-F878-4479-AD0E-7CE2CEFB001B}" type="slidenum">
              <a:rPr lang="en-US" smtClean="0"/>
              <a:t>2</a:t>
            </a:fld>
            <a:endParaRPr lang="en-US" dirty="0"/>
          </a:p>
        </p:txBody>
      </p:sp>
    </p:spTree>
    <p:extLst>
      <p:ext uri="{BB962C8B-B14F-4D97-AF65-F5344CB8AC3E}">
        <p14:creationId xmlns:p14="http://schemas.microsoft.com/office/powerpoint/2010/main" val="25258091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5A26A2-F878-4479-AD0E-7CE2CEFB001B}" type="slidenum">
              <a:rPr lang="en-US" smtClean="0"/>
              <a:t>20</a:t>
            </a:fld>
            <a:endParaRPr lang="en-US"/>
          </a:p>
        </p:txBody>
      </p:sp>
    </p:spTree>
    <p:extLst>
      <p:ext uri="{BB962C8B-B14F-4D97-AF65-F5344CB8AC3E}">
        <p14:creationId xmlns:p14="http://schemas.microsoft.com/office/powerpoint/2010/main" val="5947188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a:p>
        </p:txBody>
      </p:sp>
      <p:sp>
        <p:nvSpPr>
          <p:cNvPr id="4" name="Slide Number Placeholder 3"/>
          <p:cNvSpPr>
            <a:spLocks noGrp="1"/>
          </p:cNvSpPr>
          <p:nvPr>
            <p:ph type="sldNum" sz="quarter" idx="5"/>
          </p:nvPr>
        </p:nvSpPr>
        <p:spPr/>
        <p:txBody>
          <a:bodyPr/>
          <a:lstStyle/>
          <a:p>
            <a:fld id="{EE5A26A2-F878-4479-AD0E-7CE2CEFB001B}" type="slidenum">
              <a:rPr lang="en-US" smtClean="0"/>
              <a:t>21</a:t>
            </a:fld>
            <a:endParaRPr lang="en-US"/>
          </a:p>
        </p:txBody>
      </p:sp>
    </p:spTree>
    <p:extLst>
      <p:ext uri="{BB962C8B-B14F-4D97-AF65-F5344CB8AC3E}">
        <p14:creationId xmlns:p14="http://schemas.microsoft.com/office/powerpoint/2010/main" val="343190558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5A26A2-F878-4479-AD0E-7CE2CEFB001B}" type="slidenum">
              <a:rPr lang="en-US" smtClean="0"/>
              <a:t>22</a:t>
            </a:fld>
            <a:endParaRPr lang="en-US"/>
          </a:p>
        </p:txBody>
      </p:sp>
    </p:spTree>
    <p:extLst>
      <p:ext uri="{BB962C8B-B14F-4D97-AF65-F5344CB8AC3E}">
        <p14:creationId xmlns:p14="http://schemas.microsoft.com/office/powerpoint/2010/main" val="66815466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a:p>
        </p:txBody>
      </p:sp>
      <p:sp>
        <p:nvSpPr>
          <p:cNvPr id="4" name="Slide Number Placeholder 3"/>
          <p:cNvSpPr>
            <a:spLocks noGrp="1"/>
          </p:cNvSpPr>
          <p:nvPr>
            <p:ph type="sldNum" sz="quarter" idx="5"/>
          </p:nvPr>
        </p:nvSpPr>
        <p:spPr/>
        <p:txBody>
          <a:bodyPr/>
          <a:lstStyle/>
          <a:p>
            <a:fld id="{EE5A26A2-F878-4479-AD0E-7CE2CEFB001B}" type="slidenum">
              <a:rPr lang="en-US" smtClean="0"/>
              <a:t>23</a:t>
            </a:fld>
            <a:endParaRPr lang="en-US"/>
          </a:p>
        </p:txBody>
      </p:sp>
    </p:spTree>
    <p:extLst>
      <p:ext uri="{BB962C8B-B14F-4D97-AF65-F5344CB8AC3E}">
        <p14:creationId xmlns:p14="http://schemas.microsoft.com/office/powerpoint/2010/main" val="32819240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a:p>
        </p:txBody>
      </p:sp>
      <p:sp>
        <p:nvSpPr>
          <p:cNvPr id="4" name="Slide Number Placeholder 3"/>
          <p:cNvSpPr>
            <a:spLocks noGrp="1"/>
          </p:cNvSpPr>
          <p:nvPr>
            <p:ph type="sldNum" sz="quarter" idx="5"/>
          </p:nvPr>
        </p:nvSpPr>
        <p:spPr/>
        <p:txBody>
          <a:bodyPr/>
          <a:lstStyle/>
          <a:p>
            <a:fld id="{EE5A26A2-F878-4479-AD0E-7CE2CEFB001B}" type="slidenum">
              <a:rPr lang="en-US" smtClean="0"/>
              <a:t>24</a:t>
            </a:fld>
            <a:endParaRPr lang="en-US" dirty="0"/>
          </a:p>
        </p:txBody>
      </p:sp>
    </p:spTree>
    <p:extLst>
      <p:ext uri="{BB962C8B-B14F-4D97-AF65-F5344CB8AC3E}">
        <p14:creationId xmlns:p14="http://schemas.microsoft.com/office/powerpoint/2010/main" val="40985231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5A26A2-F878-4479-AD0E-7CE2CEFB001B}" type="slidenum">
              <a:rPr lang="en-US" smtClean="0"/>
              <a:t>3</a:t>
            </a:fld>
            <a:endParaRPr lang="en-US"/>
          </a:p>
        </p:txBody>
      </p:sp>
    </p:spTree>
    <p:extLst>
      <p:ext uri="{BB962C8B-B14F-4D97-AF65-F5344CB8AC3E}">
        <p14:creationId xmlns:p14="http://schemas.microsoft.com/office/powerpoint/2010/main" val="38467793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5A26A2-F878-4479-AD0E-7CE2CEFB001B}" type="slidenum">
              <a:rPr lang="en-US" smtClean="0"/>
              <a:t>4</a:t>
            </a:fld>
            <a:endParaRPr lang="en-US"/>
          </a:p>
        </p:txBody>
      </p:sp>
    </p:spTree>
    <p:extLst>
      <p:ext uri="{BB962C8B-B14F-4D97-AF65-F5344CB8AC3E}">
        <p14:creationId xmlns:p14="http://schemas.microsoft.com/office/powerpoint/2010/main" val="31458359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5A26A2-F878-4479-AD0E-7CE2CEFB001B}" type="slidenum">
              <a:rPr lang="en-US" smtClean="0"/>
              <a:t>5</a:t>
            </a:fld>
            <a:endParaRPr lang="en-US"/>
          </a:p>
        </p:txBody>
      </p:sp>
    </p:spTree>
    <p:extLst>
      <p:ext uri="{BB962C8B-B14F-4D97-AF65-F5344CB8AC3E}">
        <p14:creationId xmlns:p14="http://schemas.microsoft.com/office/powerpoint/2010/main" val="41725886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5A26A2-F878-4479-AD0E-7CE2CEFB001B}" type="slidenum">
              <a:rPr lang="en-US" smtClean="0"/>
              <a:t>6</a:t>
            </a:fld>
            <a:endParaRPr lang="en-US" dirty="0"/>
          </a:p>
        </p:txBody>
      </p:sp>
    </p:spTree>
    <p:extLst>
      <p:ext uri="{BB962C8B-B14F-4D97-AF65-F5344CB8AC3E}">
        <p14:creationId xmlns:p14="http://schemas.microsoft.com/office/powerpoint/2010/main" val="33935536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5A26A2-F878-4479-AD0E-7CE2CEFB001B}" type="slidenum">
              <a:rPr lang="en-US" smtClean="0"/>
              <a:t>7</a:t>
            </a:fld>
            <a:endParaRPr lang="en-US"/>
          </a:p>
        </p:txBody>
      </p:sp>
    </p:spTree>
    <p:extLst>
      <p:ext uri="{BB962C8B-B14F-4D97-AF65-F5344CB8AC3E}">
        <p14:creationId xmlns:p14="http://schemas.microsoft.com/office/powerpoint/2010/main" val="34144203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5A26A2-F878-4479-AD0E-7CE2CEFB001B}" type="slidenum">
              <a:rPr lang="en-US" smtClean="0"/>
              <a:t>8</a:t>
            </a:fld>
            <a:endParaRPr lang="en-US"/>
          </a:p>
        </p:txBody>
      </p:sp>
    </p:spTree>
    <p:extLst>
      <p:ext uri="{BB962C8B-B14F-4D97-AF65-F5344CB8AC3E}">
        <p14:creationId xmlns:p14="http://schemas.microsoft.com/office/powerpoint/2010/main" val="19812549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indent="0">
                  <a:buFontTx/>
                  <a:buNone/>
                </a:pPr>
                <a:endParaRPr lang="en-US" dirty="0"/>
              </a:p>
            </p:txBody>
          </p:sp>
        </mc:Choice>
        <mc:Fallback xmlns="">
          <p:sp>
            <p:nvSpPr>
              <p:cNvPr id="3" name="Notes Placeholder 2"/>
              <p:cNvSpPr>
                <a:spLocks noGrp="1"/>
              </p:cNvSpPr>
              <p:nvPr>
                <p:ph type="body" idx="1"/>
              </p:nvPr>
            </p:nvSpPr>
            <p:spPr/>
            <p:txBody>
              <a:bodyPr/>
              <a:lstStyle/>
              <a:p>
                <a:pPr marL="171450" indent="-171450">
                  <a:buFontTx/>
                  <a:buChar char="-"/>
                </a:pPr>
                <a:r>
                  <a:rPr lang="en-US" dirty="0"/>
                  <a:t>IRS will change the phase of the signal electronically.</a:t>
                </a:r>
              </a:p>
              <a:p>
                <a:pPr marL="171450" indent="-171450">
                  <a:buFontTx/>
                  <a:buChar char="-"/>
                </a:pPr>
                <a:r>
                  <a:rPr lang="en-US" dirty="0"/>
                  <a:t>The phase shift that will be introduced by each element is practically the angle of the reflection coefficient of this element.</a:t>
                </a:r>
              </a:p>
              <a:p>
                <a:pPr marL="171450" indent="-171450">
                  <a:buFontTx/>
                  <a:buChar char="-"/>
                </a:pPr>
                <a:r>
                  <a:rPr lang="en-US" dirty="0"/>
                  <a:t>The reflection coefficient can be calculated as follows … </a:t>
                </a:r>
              </a:p>
              <a:p>
                <a:pPr marL="171450" indent="-171450">
                  <a:buFontTx/>
                  <a:buChar char="-"/>
                </a:pPr>
                <a:r>
                  <a:rPr lang="en-US" dirty="0"/>
                  <a:t>It will be a complex number of the form </a:t>
                </a:r>
                <a:r>
                  <a:rPr lang="en-US" sz="1200" i="0" kern="100">
                    <a:effectLst/>
                    <a:latin typeface="Cambria Math" panose="02040503050406030204" pitchFamily="18" charset="0"/>
                    <a:ea typeface="Times New Roman" panose="02020603050405020304" pitchFamily="18" charset="0"/>
                    <a:cs typeface="Arial" panose="020B0604020202020204" pitchFamily="34" charset="0"/>
                  </a:rPr>
                  <a:t>𝐴_𝑛 𝑒^(𝑗𝜙_𝑛 )</a:t>
                </a:r>
                <a:r>
                  <a:rPr lang="en-US" dirty="0"/>
                  <a:t> where </a:t>
                </a:r>
                <a:r>
                  <a:rPr lang="en-US" sz="1200" i="0" kern="100">
                    <a:effectLst/>
                    <a:latin typeface="Cambria Math" panose="02040503050406030204" pitchFamily="18" charset="0"/>
                    <a:ea typeface="Times New Roman" panose="02020603050405020304" pitchFamily="18" charset="0"/>
                    <a:cs typeface="Arial" panose="020B0604020202020204" pitchFamily="34" charset="0"/>
                  </a:rPr>
                  <a:t>𝐴_𝑛</a:t>
                </a:r>
                <a:r>
                  <a:rPr lang="en-US" dirty="0"/>
                  <a:t> is the amplitude which</a:t>
                </a:r>
                <a:r>
                  <a:rPr lang="en-US" baseline="0" dirty="0"/>
                  <a:t> can be thought of the attenuation coefficient of the signal. and </a:t>
                </a:r>
                <a:r>
                  <a:rPr lang="en-US" sz="1200" i="0">
                    <a:effectLst/>
                    <a:latin typeface="Cambria Math" panose="02040503050406030204" pitchFamily="18" charset="0"/>
                    <a:ea typeface="Times New Roman" panose="02020603050405020304" pitchFamily="18" charset="0"/>
                    <a:cs typeface="Arial" panose="020B0604020202020204" pitchFamily="34" charset="0"/>
                  </a:rPr>
                  <a:t>𝜙</a:t>
                </a:r>
                <a:r>
                  <a:rPr lang="en-US" sz="1400" i="0">
                    <a:effectLst/>
                    <a:latin typeface="Cambria Math" panose="02040503050406030204" pitchFamily="18" charset="0"/>
                    <a:ea typeface="Times New Roman" panose="02020603050405020304" pitchFamily="18" charset="0"/>
                    <a:cs typeface="Arial" panose="020B0604020202020204" pitchFamily="34" charset="0"/>
                  </a:rPr>
                  <a:t>_</a:t>
                </a:r>
                <a:r>
                  <a:rPr lang="en-US" sz="1200" i="0">
                    <a:effectLst/>
                    <a:latin typeface="Cambria Math" panose="02040503050406030204" pitchFamily="18" charset="0"/>
                    <a:ea typeface="Times New Roman" panose="02020603050405020304" pitchFamily="18" charset="0"/>
                    <a:cs typeface="Arial" panose="020B0604020202020204" pitchFamily="34" charset="0"/>
                  </a:rPr>
                  <a:t>𝑛</a:t>
                </a:r>
                <a:r>
                  <a:rPr lang="en-US" sz="1400" dirty="0">
                    <a:latin typeface="BROTHER-1816-BOOK" pitchFamily="2" charset="0"/>
                  </a:rPr>
                  <a:t> is the</a:t>
                </a:r>
                <a:r>
                  <a:rPr lang="en-US" sz="1400" baseline="0" dirty="0">
                    <a:latin typeface="BROTHER-1816-BOOK" pitchFamily="2" charset="0"/>
                  </a:rPr>
                  <a:t> actual </a:t>
                </a:r>
                <a:r>
                  <a:rPr lang="en-US" sz="1400" baseline="0" dirty="0" err="1">
                    <a:latin typeface="BROTHER-1816-BOOK" pitchFamily="2" charset="0"/>
                  </a:rPr>
                  <a:t>ohasse</a:t>
                </a:r>
                <a:r>
                  <a:rPr lang="en-US" sz="1400" baseline="0" dirty="0">
                    <a:latin typeface="BROTHER-1816-BOOK" pitchFamily="2" charset="0"/>
                  </a:rPr>
                  <a:t> shift of the element.</a:t>
                </a:r>
              </a:p>
              <a:p>
                <a:pPr marL="171450" indent="-171450">
                  <a:buFontTx/>
                  <a:buChar char="-"/>
                </a:pPr>
                <a:r>
                  <a:rPr lang="en-US" sz="1400" baseline="0" dirty="0">
                    <a:latin typeface="BROTHER-1816-BOOK" pitchFamily="2" charset="0"/>
                  </a:rPr>
                  <a:t>So basically to control the phase shift of the element, we should be able to control the </a:t>
                </a:r>
                <a:r>
                  <a:rPr lang="en-US" sz="1200" dirty="0"/>
                  <a:t>electrical impedance of this element.</a:t>
                </a:r>
                <a:endParaRPr lang="en-US" dirty="0"/>
              </a:p>
            </p:txBody>
          </p:sp>
        </mc:Fallback>
      </mc:AlternateContent>
      <p:sp>
        <p:nvSpPr>
          <p:cNvPr id="4" name="Slide Number Placeholder 3"/>
          <p:cNvSpPr>
            <a:spLocks noGrp="1"/>
          </p:cNvSpPr>
          <p:nvPr>
            <p:ph type="sldNum" sz="quarter" idx="5"/>
          </p:nvPr>
        </p:nvSpPr>
        <p:spPr/>
        <p:txBody>
          <a:bodyPr/>
          <a:lstStyle/>
          <a:p>
            <a:fld id="{EE5A26A2-F878-4479-AD0E-7CE2CEFB001B}" type="slidenum">
              <a:rPr lang="en-US" smtClean="0"/>
              <a:t>9</a:t>
            </a:fld>
            <a:endParaRPr lang="en-US" dirty="0"/>
          </a:p>
        </p:txBody>
      </p:sp>
    </p:spTree>
    <p:extLst>
      <p:ext uri="{BB962C8B-B14F-4D97-AF65-F5344CB8AC3E}">
        <p14:creationId xmlns:p14="http://schemas.microsoft.com/office/powerpoint/2010/main" val="17686937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DDC65E3-6AF0-13B2-E5AB-4DCE199D2CF0}"/>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2AE0F22D-9B5E-E582-04CA-30F0136D2365}"/>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6B6655BB-B5F3-B059-9151-507EE6F49505}"/>
              </a:ext>
            </a:extLst>
          </p:cNvPr>
          <p:cNvSpPr>
            <a:spLocks noGrp="1"/>
          </p:cNvSpPr>
          <p:nvPr>
            <p:ph type="dt" sz="half" idx="10"/>
          </p:nvPr>
        </p:nvSpPr>
        <p:spPr>
          <a:xfrm>
            <a:off x="838200" y="6356350"/>
            <a:ext cx="2743200" cy="365125"/>
          </a:xfrm>
          <a:prstGeom prst="rect">
            <a:avLst/>
          </a:prstGeom>
        </p:spPr>
        <p:txBody>
          <a:bodyPr/>
          <a:lstStyle/>
          <a:p>
            <a:fld id="{B81A7E2F-A974-4CBB-B71B-DAEC941DBB3F}" type="datetime1">
              <a:rPr lang="fr-FR" smtClean="0"/>
              <a:t>31/07/2023</a:t>
            </a:fld>
            <a:endParaRPr lang="fr-FR"/>
          </a:p>
        </p:txBody>
      </p:sp>
      <p:sp>
        <p:nvSpPr>
          <p:cNvPr id="5" name="Espace réservé du pied de page 4">
            <a:extLst>
              <a:ext uri="{FF2B5EF4-FFF2-40B4-BE49-F238E27FC236}">
                <a16:creationId xmlns:a16="http://schemas.microsoft.com/office/drawing/2014/main" id="{D6E75E94-4233-99DF-8962-27677E47DE1F}"/>
              </a:ext>
            </a:extLst>
          </p:cNvPr>
          <p:cNvSpPr>
            <a:spLocks noGrp="1"/>
          </p:cNvSpPr>
          <p:nvPr>
            <p:ph type="ftr" sz="quarter" idx="11"/>
          </p:nvPr>
        </p:nvSpPr>
        <p:spPr>
          <a:xfrm>
            <a:off x="4038600" y="6356350"/>
            <a:ext cx="4114800" cy="365125"/>
          </a:xfrm>
          <a:prstGeom prst="rect">
            <a:avLst/>
          </a:prstGeom>
        </p:spPr>
        <p:txBody>
          <a:bodyPr/>
          <a:lstStyle/>
          <a:p>
            <a:endParaRPr lang="fr-FR"/>
          </a:p>
        </p:txBody>
      </p:sp>
      <p:sp>
        <p:nvSpPr>
          <p:cNvPr id="6" name="Espace réservé du numéro de diapositive 5">
            <a:extLst>
              <a:ext uri="{FF2B5EF4-FFF2-40B4-BE49-F238E27FC236}">
                <a16:creationId xmlns:a16="http://schemas.microsoft.com/office/drawing/2014/main" id="{ED8154AE-AE8A-9209-336C-07D6123BB0BA}"/>
              </a:ext>
            </a:extLst>
          </p:cNvPr>
          <p:cNvSpPr>
            <a:spLocks noGrp="1"/>
          </p:cNvSpPr>
          <p:nvPr>
            <p:ph type="sldNum" sz="quarter" idx="12"/>
          </p:nvPr>
        </p:nvSpPr>
        <p:spPr>
          <a:xfrm>
            <a:off x="8610600" y="6356350"/>
            <a:ext cx="2743200" cy="365125"/>
          </a:xfrm>
          <a:prstGeom prst="rect">
            <a:avLst/>
          </a:prstGeom>
        </p:spPr>
        <p:txBody>
          <a:bodyPr/>
          <a:lstStyle/>
          <a:p>
            <a:fld id="{4A3F4FF3-C51F-064A-B1CB-23BD21A301F8}" type="slidenum">
              <a:rPr lang="fr-FR" smtClean="0"/>
              <a:t>‹#›</a:t>
            </a:fld>
            <a:endParaRPr lang="fr-FR"/>
          </a:p>
        </p:txBody>
      </p:sp>
    </p:spTree>
    <p:extLst>
      <p:ext uri="{BB962C8B-B14F-4D97-AF65-F5344CB8AC3E}">
        <p14:creationId xmlns:p14="http://schemas.microsoft.com/office/powerpoint/2010/main" val="38207686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CAA29D4-53E0-D523-5679-20E575B10EF2}"/>
              </a:ext>
            </a:extLst>
          </p:cNvPr>
          <p:cNvSpPr>
            <a:spLocks noGrp="1"/>
          </p:cNvSpPr>
          <p:nvPr>
            <p:ph type="title"/>
          </p:nvPr>
        </p:nvSpPr>
        <p:spPr>
          <a:xfrm>
            <a:off x="838200" y="365125"/>
            <a:ext cx="10515600" cy="1325563"/>
          </a:xfrm>
          <a:prstGeom prst="rect">
            <a:avLst/>
          </a:prstGeom>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73B90F3F-DD5E-3EB4-FC72-01065CEA3BB1}"/>
              </a:ext>
            </a:extLst>
          </p:cNvPr>
          <p:cNvSpPr>
            <a:spLocks noGrp="1"/>
          </p:cNvSpPr>
          <p:nvPr>
            <p:ph type="body" orient="vert" idx="1"/>
          </p:nvPr>
        </p:nvSpPr>
        <p:spPr>
          <a:xfrm>
            <a:off x="838200" y="1825625"/>
            <a:ext cx="10515600" cy="4351338"/>
          </a:xfrm>
          <a:prstGeom prst="rect">
            <a:avLst/>
          </a:prstGeo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1148E365-2D0C-51FC-4B73-096E70536635}"/>
              </a:ext>
            </a:extLst>
          </p:cNvPr>
          <p:cNvSpPr>
            <a:spLocks noGrp="1"/>
          </p:cNvSpPr>
          <p:nvPr>
            <p:ph type="dt" sz="half" idx="10"/>
          </p:nvPr>
        </p:nvSpPr>
        <p:spPr>
          <a:xfrm>
            <a:off x="838200" y="6356350"/>
            <a:ext cx="2743200" cy="365125"/>
          </a:xfrm>
          <a:prstGeom prst="rect">
            <a:avLst/>
          </a:prstGeom>
        </p:spPr>
        <p:txBody>
          <a:bodyPr/>
          <a:lstStyle/>
          <a:p>
            <a:fld id="{B5EF7B99-E778-4D2D-8401-546C148B11C5}" type="datetime1">
              <a:rPr lang="fr-FR" smtClean="0"/>
              <a:t>31/07/2023</a:t>
            </a:fld>
            <a:endParaRPr lang="fr-FR"/>
          </a:p>
        </p:txBody>
      </p:sp>
      <p:sp>
        <p:nvSpPr>
          <p:cNvPr id="5" name="Espace réservé du pied de page 4">
            <a:extLst>
              <a:ext uri="{FF2B5EF4-FFF2-40B4-BE49-F238E27FC236}">
                <a16:creationId xmlns:a16="http://schemas.microsoft.com/office/drawing/2014/main" id="{3CDD11DE-BC52-F868-6A84-DA3699E42A1F}"/>
              </a:ext>
            </a:extLst>
          </p:cNvPr>
          <p:cNvSpPr>
            <a:spLocks noGrp="1"/>
          </p:cNvSpPr>
          <p:nvPr>
            <p:ph type="ftr" sz="quarter" idx="11"/>
          </p:nvPr>
        </p:nvSpPr>
        <p:spPr>
          <a:xfrm>
            <a:off x="4038600" y="6356350"/>
            <a:ext cx="4114800" cy="365125"/>
          </a:xfrm>
          <a:prstGeom prst="rect">
            <a:avLst/>
          </a:prstGeom>
        </p:spPr>
        <p:txBody>
          <a:bodyPr/>
          <a:lstStyle/>
          <a:p>
            <a:endParaRPr lang="fr-FR"/>
          </a:p>
        </p:txBody>
      </p:sp>
      <p:sp>
        <p:nvSpPr>
          <p:cNvPr id="6" name="Espace réservé du numéro de diapositive 5">
            <a:extLst>
              <a:ext uri="{FF2B5EF4-FFF2-40B4-BE49-F238E27FC236}">
                <a16:creationId xmlns:a16="http://schemas.microsoft.com/office/drawing/2014/main" id="{37B8B1C8-8E9B-1234-58CD-EF82EB7A7962}"/>
              </a:ext>
            </a:extLst>
          </p:cNvPr>
          <p:cNvSpPr>
            <a:spLocks noGrp="1"/>
          </p:cNvSpPr>
          <p:nvPr>
            <p:ph type="sldNum" sz="quarter" idx="12"/>
          </p:nvPr>
        </p:nvSpPr>
        <p:spPr>
          <a:xfrm>
            <a:off x="8610600" y="6356350"/>
            <a:ext cx="2743200" cy="365125"/>
          </a:xfrm>
          <a:prstGeom prst="rect">
            <a:avLst/>
          </a:prstGeom>
        </p:spPr>
        <p:txBody>
          <a:bodyPr/>
          <a:lstStyle/>
          <a:p>
            <a:fld id="{4A3F4FF3-C51F-064A-B1CB-23BD21A301F8}" type="slidenum">
              <a:rPr lang="fr-FR" smtClean="0"/>
              <a:t>‹#›</a:t>
            </a:fld>
            <a:endParaRPr lang="fr-FR"/>
          </a:p>
        </p:txBody>
      </p:sp>
    </p:spTree>
    <p:extLst>
      <p:ext uri="{BB962C8B-B14F-4D97-AF65-F5344CB8AC3E}">
        <p14:creationId xmlns:p14="http://schemas.microsoft.com/office/powerpoint/2010/main" val="5860508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9B300165-5E1D-69F8-DA6E-23FF3E090405}"/>
              </a:ext>
            </a:extLst>
          </p:cNvPr>
          <p:cNvSpPr>
            <a:spLocks noGrp="1"/>
          </p:cNvSpPr>
          <p:nvPr>
            <p:ph type="title" orient="vert"/>
          </p:nvPr>
        </p:nvSpPr>
        <p:spPr>
          <a:xfrm>
            <a:off x="8724900" y="365125"/>
            <a:ext cx="2628900" cy="5811838"/>
          </a:xfrm>
          <a:prstGeom prst="rect">
            <a:avLst/>
          </a:prstGeo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EF166042-B527-564D-0689-A7BA32ADFED0}"/>
              </a:ext>
            </a:extLst>
          </p:cNvPr>
          <p:cNvSpPr>
            <a:spLocks noGrp="1"/>
          </p:cNvSpPr>
          <p:nvPr>
            <p:ph type="body" orient="vert" idx="1"/>
          </p:nvPr>
        </p:nvSpPr>
        <p:spPr>
          <a:xfrm>
            <a:off x="838200" y="365125"/>
            <a:ext cx="7734300" cy="5811838"/>
          </a:xfrm>
          <a:prstGeom prst="rect">
            <a:avLst/>
          </a:prstGeo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E17C9AD2-7A90-936A-7664-DBB79195E18E}"/>
              </a:ext>
            </a:extLst>
          </p:cNvPr>
          <p:cNvSpPr>
            <a:spLocks noGrp="1"/>
          </p:cNvSpPr>
          <p:nvPr>
            <p:ph type="dt" sz="half" idx="10"/>
          </p:nvPr>
        </p:nvSpPr>
        <p:spPr>
          <a:xfrm>
            <a:off x="838200" y="6356350"/>
            <a:ext cx="2743200" cy="365125"/>
          </a:xfrm>
          <a:prstGeom prst="rect">
            <a:avLst/>
          </a:prstGeom>
        </p:spPr>
        <p:txBody>
          <a:bodyPr/>
          <a:lstStyle/>
          <a:p>
            <a:fld id="{15BC57FA-31CB-4EFC-8254-D5A069BB89AB}" type="datetime1">
              <a:rPr lang="fr-FR" smtClean="0"/>
              <a:t>31/07/2023</a:t>
            </a:fld>
            <a:endParaRPr lang="fr-FR"/>
          </a:p>
        </p:txBody>
      </p:sp>
      <p:sp>
        <p:nvSpPr>
          <p:cNvPr id="5" name="Espace réservé du pied de page 4">
            <a:extLst>
              <a:ext uri="{FF2B5EF4-FFF2-40B4-BE49-F238E27FC236}">
                <a16:creationId xmlns:a16="http://schemas.microsoft.com/office/drawing/2014/main" id="{5D40E7FF-E95D-2CEF-3E0E-57A0DE113BB3}"/>
              </a:ext>
            </a:extLst>
          </p:cNvPr>
          <p:cNvSpPr>
            <a:spLocks noGrp="1"/>
          </p:cNvSpPr>
          <p:nvPr>
            <p:ph type="ftr" sz="quarter" idx="11"/>
          </p:nvPr>
        </p:nvSpPr>
        <p:spPr>
          <a:xfrm>
            <a:off x="4038600" y="6356350"/>
            <a:ext cx="4114800" cy="365125"/>
          </a:xfrm>
          <a:prstGeom prst="rect">
            <a:avLst/>
          </a:prstGeom>
        </p:spPr>
        <p:txBody>
          <a:bodyPr/>
          <a:lstStyle/>
          <a:p>
            <a:endParaRPr lang="fr-FR"/>
          </a:p>
        </p:txBody>
      </p:sp>
      <p:sp>
        <p:nvSpPr>
          <p:cNvPr id="6" name="Espace réservé du numéro de diapositive 5">
            <a:extLst>
              <a:ext uri="{FF2B5EF4-FFF2-40B4-BE49-F238E27FC236}">
                <a16:creationId xmlns:a16="http://schemas.microsoft.com/office/drawing/2014/main" id="{FBE9070B-F54C-103B-3262-42B85A02CB2A}"/>
              </a:ext>
            </a:extLst>
          </p:cNvPr>
          <p:cNvSpPr>
            <a:spLocks noGrp="1"/>
          </p:cNvSpPr>
          <p:nvPr>
            <p:ph type="sldNum" sz="quarter" idx="12"/>
          </p:nvPr>
        </p:nvSpPr>
        <p:spPr>
          <a:xfrm>
            <a:off x="8610600" y="6356350"/>
            <a:ext cx="2743200" cy="365125"/>
          </a:xfrm>
          <a:prstGeom prst="rect">
            <a:avLst/>
          </a:prstGeom>
        </p:spPr>
        <p:txBody>
          <a:bodyPr/>
          <a:lstStyle/>
          <a:p>
            <a:fld id="{4A3F4FF3-C51F-064A-B1CB-23BD21A301F8}" type="slidenum">
              <a:rPr lang="fr-FR" smtClean="0"/>
              <a:t>‹#›</a:t>
            </a:fld>
            <a:endParaRPr lang="fr-FR"/>
          </a:p>
        </p:txBody>
      </p:sp>
    </p:spTree>
    <p:extLst>
      <p:ext uri="{BB962C8B-B14F-4D97-AF65-F5344CB8AC3E}">
        <p14:creationId xmlns:p14="http://schemas.microsoft.com/office/powerpoint/2010/main" val="319678966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941AD17-1657-6F8A-F7D4-E9AB894D97E2}"/>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56C84134-F977-E430-F05A-2856F4EE5CBC}"/>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BB23A0D1-CC60-8B24-F886-B1099615AD34}"/>
              </a:ext>
            </a:extLst>
          </p:cNvPr>
          <p:cNvSpPr>
            <a:spLocks noGrp="1"/>
          </p:cNvSpPr>
          <p:nvPr>
            <p:ph type="dt" sz="half" idx="10"/>
          </p:nvPr>
        </p:nvSpPr>
        <p:spPr>
          <a:xfrm>
            <a:off x="838200" y="6356350"/>
            <a:ext cx="2743200" cy="365125"/>
          </a:xfrm>
          <a:prstGeom prst="rect">
            <a:avLst/>
          </a:prstGeom>
        </p:spPr>
        <p:txBody>
          <a:bodyPr/>
          <a:lstStyle/>
          <a:p>
            <a:fld id="{975EE1A2-8682-40A5-8DE7-C9AB1B72D53D}" type="datetime1">
              <a:rPr lang="fr-FR" smtClean="0"/>
              <a:t>31/07/2023</a:t>
            </a:fld>
            <a:endParaRPr lang="fr-FR"/>
          </a:p>
        </p:txBody>
      </p:sp>
      <p:sp>
        <p:nvSpPr>
          <p:cNvPr id="5" name="Espace réservé du pied de page 4">
            <a:extLst>
              <a:ext uri="{FF2B5EF4-FFF2-40B4-BE49-F238E27FC236}">
                <a16:creationId xmlns:a16="http://schemas.microsoft.com/office/drawing/2014/main" id="{1DF70455-BA89-C485-B992-0706F826A80D}"/>
              </a:ext>
            </a:extLst>
          </p:cNvPr>
          <p:cNvSpPr>
            <a:spLocks noGrp="1"/>
          </p:cNvSpPr>
          <p:nvPr>
            <p:ph type="ftr" sz="quarter" idx="11"/>
          </p:nvPr>
        </p:nvSpPr>
        <p:spPr>
          <a:xfrm>
            <a:off x="4038600" y="6356350"/>
            <a:ext cx="4114800" cy="365125"/>
          </a:xfrm>
          <a:prstGeom prst="rect">
            <a:avLst/>
          </a:prstGeom>
        </p:spPr>
        <p:txBody>
          <a:bodyPr/>
          <a:lstStyle/>
          <a:p>
            <a:endParaRPr lang="fr-FR"/>
          </a:p>
        </p:txBody>
      </p:sp>
      <p:sp>
        <p:nvSpPr>
          <p:cNvPr id="6" name="Espace réservé du numéro de diapositive 5">
            <a:extLst>
              <a:ext uri="{FF2B5EF4-FFF2-40B4-BE49-F238E27FC236}">
                <a16:creationId xmlns:a16="http://schemas.microsoft.com/office/drawing/2014/main" id="{11B4F9A8-BF9C-9950-CDFB-645E37D72744}"/>
              </a:ext>
            </a:extLst>
          </p:cNvPr>
          <p:cNvSpPr>
            <a:spLocks noGrp="1"/>
          </p:cNvSpPr>
          <p:nvPr>
            <p:ph type="sldNum" sz="quarter" idx="12"/>
          </p:nvPr>
        </p:nvSpPr>
        <p:spPr>
          <a:xfrm>
            <a:off x="8610600" y="6356350"/>
            <a:ext cx="2743200" cy="365125"/>
          </a:xfrm>
          <a:prstGeom prst="rect">
            <a:avLst/>
          </a:prstGeom>
        </p:spPr>
        <p:txBody>
          <a:bodyPr/>
          <a:lstStyle/>
          <a:p>
            <a:fld id="{156B0B6A-E8E2-654F-B030-65D81B4B2A2A}" type="slidenum">
              <a:rPr lang="fr-FR" smtClean="0"/>
              <a:t>‹#›</a:t>
            </a:fld>
            <a:endParaRPr lang="fr-FR"/>
          </a:p>
        </p:txBody>
      </p:sp>
    </p:spTree>
    <p:extLst>
      <p:ext uri="{BB962C8B-B14F-4D97-AF65-F5344CB8AC3E}">
        <p14:creationId xmlns:p14="http://schemas.microsoft.com/office/powerpoint/2010/main" val="186370100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96348FA-27C8-6333-7005-72367B595E36}"/>
              </a:ext>
            </a:extLst>
          </p:cNvPr>
          <p:cNvSpPr>
            <a:spLocks noGrp="1"/>
          </p:cNvSpPr>
          <p:nvPr>
            <p:ph type="title"/>
          </p:nvPr>
        </p:nvSpPr>
        <p:spPr>
          <a:xfrm>
            <a:off x="838200" y="365125"/>
            <a:ext cx="10515600" cy="1325563"/>
          </a:xfrm>
          <a:prstGeom prst="rect">
            <a:avLst/>
          </a:prstGeom>
        </p:spPr>
        <p:txBody>
          <a:bodyPr/>
          <a:lstStyle/>
          <a:p>
            <a:r>
              <a:rPr lang="fr-FR"/>
              <a:t>Modifiez le style du titre</a:t>
            </a:r>
          </a:p>
        </p:txBody>
      </p:sp>
      <p:sp>
        <p:nvSpPr>
          <p:cNvPr id="3" name="Espace réservé du contenu 2">
            <a:extLst>
              <a:ext uri="{FF2B5EF4-FFF2-40B4-BE49-F238E27FC236}">
                <a16:creationId xmlns:a16="http://schemas.microsoft.com/office/drawing/2014/main" id="{E5216FB6-5C95-7532-300D-0C858DC54163}"/>
              </a:ext>
            </a:extLst>
          </p:cNvPr>
          <p:cNvSpPr>
            <a:spLocks noGrp="1"/>
          </p:cNvSpPr>
          <p:nvPr>
            <p:ph idx="1"/>
          </p:nvPr>
        </p:nvSpPr>
        <p:spPr>
          <a:xfrm>
            <a:off x="838200" y="1825625"/>
            <a:ext cx="10515600" cy="4351338"/>
          </a:xfrm>
          <a:prstGeom prst="rect">
            <a:avLst/>
          </a:prstGeo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2559A05B-79F4-F9D7-7555-3A440E6087B7}"/>
              </a:ext>
            </a:extLst>
          </p:cNvPr>
          <p:cNvSpPr>
            <a:spLocks noGrp="1"/>
          </p:cNvSpPr>
          <p:nvPr>
            <p:ph type="dt" sz="half" idx="10"/>
          </p:nvPr>
        </p:nvSpPr>
        <p:spPr>
          <a:xfrm>
            <a:off x="838200" y="6356350"/>
            <a:ext cx="2743200" cy="365125"/>
          </a:xfrm>
          <a:prstGeom prst="rect">
            <a:avLst/>
          </a:prstGeom>
        </p:spPr>
        <p:txBody>
          <a:bodyPr/>
          <a:lstStyle/>
          <a:p>
            <a:fld id="{B65B9AC2-3591-4A9C-A47D-2C1A35ABBA57}" type="datetime1">
              <a:rPr lang="fr-FR" smtClean="0"/>
              <a:t>31/07/2023</a:t>
            </a:fld>
            <a:endParaRPr lang="fr-FR"/>
          </a:p>
        </p:txBody>
      </p:sp>
      <p:sp>
        <p:nvSpPr>
          <p:cNvPr id="5" name="Espace réservé du pied de page 4">
            <a:extLst>
              <a:ext uri="{FF2B5EF4-FFF2-40B4-BE49-F238E27FC236}">
                <a16:creationId xmlns:a16="http://schemas.microsoft.com/office/drawing/2014/main" id="{8D38BCEC-A81A-2AB9-25AE-2BA2170F76D7}"/>
              </a:ext>
            </a:extLst>
          </p:cNvPr>
          <p:cNvSpPr>
            <a:spLocks noGrp="1"/>
          </p:cNvSpPr>
          <p:nvPr>
            <p:ph type="ftr" sz="quarter" idx="11"/>
          </p:nvPr>
        </p:nvSpPr>
        <p:spPr>
          <a:xfrm>
            <a:off x="4038600" y="6356350"/>
            <a:ext cx="4114800" cy="365125"/>
          </a:xfrm>
          <a:prstGeom prst="rect">
            <a:avLst/>
          </a:prstGeom>
        </p:spPr>
        <p:txBody>
          <a:bodyPr/>
          <a:lstStyle/>
          <a:p>
            <a:endParaRPr lang="fr-FR"/>
          </a:p>
        </p:txBody>
      </p:sp>
      <p:sp>
        <p:nvSpPr>
          <p:cNvPr id="6" name="Espace réservé du numéro de diapositive 5">
            <a:extLst>
              <a:ext uri="{FF2B5EF4-FFF2-40B4-BE49-F238E27FC236}">
                <a16:creationId xmlns:a16="http://schemas.microsoft.com/office/drawing/2014/main" id="{09D6355E-2463-4F4D-A83F-0676318FB470}"/>
              </a:ext>
            </a:extLst>
          </p:cNvPr>
          <p:cNvSpPr>
            <a:spLocks noGrp="1"/>
          </p:cNvSpPr>
          <p:nvPr>
            <p:ph type="sldNum" sz="quarter" idx="12"/>
          </p:nvPr>
        </p:nvSpPr>
        <p:spPr>
          <a:xfrm>
            <a:off x="8610600" y="6356350"/>
            <a:ext cx="2743200" cy="365125"/>
          </a:xfrm>
          <a:prstGeom prst="rect">
            <a:avLst/>
          </a:prstGeom>
        </p:spPr>
        <p:txBody>
          <a:bodyPr/>
          <a:lstStyle/>
          <a:p>
            <a:fld id="{156B0B6A-E8E2-654F-B030-65D81B4B2A2A}" type="slidenum">
              <a:rPr lang="fr-FR" smtClean="0"/>
              <a:t>‹#›</a:t>
            </a:fld>
            <a:endParaRPr lang="fr-FR"/>
          </a:p>
        </p:txBody>
      </p:sp>
    </p:spTree>
    <p:extLst>
      <p:ext uri="{BB962C8B-B14F-4D97-AF65-F5344CB8AC3E}">
        <p14:creationId xmlns:p14="http://schemas.microsoft.com/office/powerpoint/2010/main" val="138941658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0673E5F-4A41-58FC-94CC-1C7AEE9CAE5C}"/>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A186DA6B-9375-6481-0549-AA47FF6C6456}"/>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01360833-06A2-493B-B5B1-F74D862FAE52}"/>
              </a:ext>
            </a:extLst>
          </p:cNvPr>
          <p:cNvSpPr>
            <a:spLocks noGrp="1"/>
          </p:cNvSpPr>
          <p:nvPr>
            <p:ph type="dt" sz="half" idx="10"/>
          </p:nvPr>
        </p:nvSpPr>
        <p:spPr>
          <a:xfrm>
            <a:off x="838200" y="6356350"/>
            <a:ext cx="2743200" cy="365125"/>
          </a:xfrm>
          <a:prstGeom prst="rect">
            <a:avLst/>
          </a:prstGeom>
        </p:spPr>
        <p:txBody>
          <a:bodyPr/>
          <a:lstStyle/>
          <a:p>
            <a:fld id="{501A0211-5A81-4D5A-A8F9-8C4965937B06}" type="datetime1">
              <a:rPr lang="fr-FR" smtClean="0"/>
              <a:t>31/07/2023</a:t>
            </a:fld>
            <a:endParaRPr lang="fr-FR"/>
          </a:p>
        </p:txBody>
      </p:sp>
      <p:sp>
        <p:nvSpPr>
          <p:cNvPr id="5" name="Espace réservé du pied de page 4">
            <a:extLst>
              <a:ext uri="{FF2B5EF4-FFF2-40B4-BE49-F238E27FC236}">
                <a16:creationId xmlns:a16="http://schemas.microsoft.com/office/drawing/2014/main" id="{22654A58-0C94-4516-1EE2-75ECABF6FEA4}"/>
              </a:ext>
            </a:extLst>
          </p:cNvPr>
          <p:cNvSpPr>
            <a:spLocks noGrp="1"/>
          </p:cNvSpPr>
          <p:nvPr>
            <p:ph type="ftr" sz="quarter" idx="11"/>
          </p:nvPr>
        </p:nvSpPr>
        <p:spPr>
          <a:xfrm>
            <a:off x="4038600" y="6356350"/>
            <a:ext cx="4114800" cy="365125"/>
          </a:xfrm>
          <a:prstGeom prst="rect">
            <a:avLst/>
          </a:prstGeom>
        </p:spPr>
        <p:txBody>
          <a:bodyPr/>
          <a:lstStyle/>
          <a:p>
            <a:endParaRPr lang="fr-FR"/>
          </a:p>
        </p:txBody>
      </p:sp>
      <p:sp>
        <p:nvSpPr>
          <p:cNvPr id="6" name="Espace réservé du numéro de diapositive 5">
            <a:extLst>
              <a:ext uri="{FF2B5EF4-FFF2-40B4-BE49-F238E27FC236}">
                <a16:creationId xmlns:a16="http://schemas.microsoft.com/office/drawing/2014/main" id="{D5FA4282-9482-6B48-A70C-08DAA26CCFC5}"/>
              </a:ext>
            </a:extLst>
          </p:cNvPr>
          <p:cNvSpPr>
            <a:spLocks noGrp="1"/>
          </p:cNvSpPr>
          <p:nvPr>
            <p:ph type="sldNum" sz="quarter" idx="12"/>
          </p:nvPr>
        </p:nvSpPr>
        <p:spPr>
          <a:xfrm>
            <a:off x="8610600" y="6356350"/>
            <a:ext cx="2743200" cy="365125"/>
          </a:xfrm>
          <a:prstGeom prst="rect">
            <a:avLst/>
          </a:prstGeom>
        </p:spPr>
        <p:txBody>
          <a:bodyPr/>
          <a:lstStyle/>
          <a:p>
            <a:fld id="{156B0B6A-E8E2-654F-B030-65D81B4B2A2A}" type="slidenum">
              <a:rPr lang="fr-FR" smtClean="0"/>
              <a:t>‹#›</a:t>
            </a:fld>
            <a:endParaRPr lang="fr-FR"/>
          </a:p>
        </p:txBody>
      </p:sp>
    </p:spTree>
    <p:extLst>
      <p:ext uri="{BB962C8B-B14F-4D97-AF65-F5344CB8AC3E}">
        <p14:creationId xmlns:p14="http://schemas.microsoft.com/office/powerpoint/2010/main" val="426384849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A42E959-1CA1-9641-3E15-CBFCE66DA670}"/>
              </a:ext>
            </a:extLst>
          </p:cNvPr>
          <p:cNvSpPr>
            <a:spLocks noGrp="1"/>
          </p:cNvSpPr>
          <p:nvPr>
            <p:ph type="title"/>
          </p:nvPr>
        </p:nvSpPr>
        <p:spPr>
          <a:xfrm>
            <a:off x="838200" y="365125"/>
            <a:ext cx="10515600" cy="1325563"/>
          </a:xfrm>
          <a:prstGeom prst="rect">
            <a:avLst/>
          </a:prstGeom>
        </p:spPr>
        <p:txBody>
          <a:bodyPr/>
          <a:lstStyle/>
          <a:p>
            <a:r>
              <a:rPr lang="fr-FR"/>
              <a:t>Modifiez le style du titre</a:t>
            </a:r>
          </a:p>
        </p:txBody>
      </p:sp>
      <p:sp>
        <p:nvSpPr>
          <p:cNvPr id="3" name="Espace réservé du contenu 2">
            <a:extLst>
              <a:ext uri="{FF2B5EF4-FFF2-40B4-BE49-F238E27FC236}">
                <a16:creationId xmlns:a16="http://schemas.microsoft.com/office/drawing/2014/main" id="{06E12220-A506-5E36-532C-E6FBD96FBD1C}"/>
              </a:ext>
            </a:extLst>
          </p:cNvPr>
          <p:cNvSpPr>
            <a:spLocks noGrp="1"/>
          </p:cNvSpPr>
          <p:nvPr>
            <p:ph sz="half" idx="1"/>
          </p:nvPr>
        </p:nvSpPr>
        <p:spPr>
          <a:xfrm>
            <a:off x="838200" y="1825625"/>
            <a:ext cx="5181600" cy="4351338"/>
          </a:xfrm>
          <a:prstGeom prst="rect">
            <a:avLst/>
          </a:prstGeo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FC76DAB8-57D7-BE52-2FCD-FED09EBC1DAC}"/>
              </a:ext>
            </a:extLst>
          </p:cNvPr>
          <p:cNvSpPr>
            <a:spLocks noGrp="1"/>
          </p:cNvSpPr>
          <p:nvPr>
            <p:ph sz="half" idx="2"/>
          </p:nvPr>
        </p:nvSpPr>
        <p:spPr>
          <a:xfrm>
            <a:off x="6172200" y="1825625"/>
            <a:ext cx="5181600" cy="4351338"/>
          </a:xfrm>
          <a:prstGeom prst="rect">
            <a:avLst/>
          </a:prstGeo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7073C2D2-F0D6-15D9-B5D4-239BDA819B91}"/>
              </a:ext>
            </a:extLst>
          </p:cNvPr>
          <p:cNvSpPr>
            <a:spLocks noGrp="1"/>
          </p:cNvSpPr>
          <p:nvPr>
            <p:ph type="dt" sz="half" idx="10"/>
          </p:nvPr>
        </p:nvSpPr>
        <p:spPr>
          <a:xfrm>
            <a:off x="838200" y="6356350"/>
            <a:ext cx="2743200" cy="365125"/>
          </a:xfrm>
          <a:prstGeom prst="rect">
            <a:avLst/>
          </a:prstGeom>
        </p:spPr>
        <p:txBody>
          <a:bodyPr/>
          <a:lstStyle/>
          <a:p>
            <a:fld id="{91B30615-CE1D-4B26-BA72-91E1F432F841}" type="datetime1">
              <a:rPr lang="fr-FR" smtClean="0"/>
              <a:t>31/07/2023</a:t>
            </a:fld>
            <a:endParaRPr lang="fr-FR"/>
          </a:p>
        </p:txBody>
      </p:sp>
      <p:sp>
        <p:nvSpPr>
          <p:cNvPr id="6" name="Espace réservé du pied de page 5">
            <a:extLst>
              <a:ext uri="{FF2B5EF4-FFF2-40B4-BE49-F238E27FC236}">
                <a16:creationId xmlns:a16="http://schemas.microsoft.com/office/drawing/2014/main" id="{106B43AC-08AD-BA92-BDBF-35154C21A21D}"/>
              </a:ext>
            </a:extLst>
          </p:cNvPr>
          <p:cNvSpPr>
            <a:spLocks noGrp="1"/>
          </p:cNvSpPr>
          <p:nvPr>
            <p:ph type="ftr" sz="quarter" idx="11"/>
          </p:nvPr>
        </p:nvSpPr>
        <p:spPr>
          <a:xfrm>
            <a:off x="4038600" y="6356350"/>
            <a:ext cx="4114800" cy="365125"/>
          </a:xfrm>
          <a:prstGeom prst="rect">
            <a:avLst/>
          </a:prstGeom>
        </p:spPr>
        <p:txBody>
          <a:bodyPr/>
          <a:lstStyle/>
          <a:p>
            <a:endParaRPr lang="fr-FR"/>
          </a:p>
        </p:txBody>
      </p:sp>
      <p:sp>
        <p:nvSpPr>
          <p:cNvPr id="7" name="Espace réservé du numéro de diapositive 6">
            <a:extLst>
              <a:ext uri="{FF2B5EF4-FFF2-40B4-BE49-F238E27FC236}">
                <a16:creationId xmlns:a16="http://schemas.microsoft.com/office/drawing/2014/main" id="{04432172-768C-E85C-A62C-3DF42F53AB53}"/>
              </a:ext>
            </a:extLst>
          </p:cNvPr>
          <p:cNvSpPr>
            <a:spLocks noGrp="1"/>
          </p:cNvSpPr>
          <p:nvPr>
            <p:ph type="sldNum" sz="quarter" idx="12"/>
          </p:nvPr>
        </p:nvSpPr>
        <p:spPr>
          <a:xfrm>
            <a:off x="8610600" y="6356350"/>
            <a:ext cx="2743200" cy="365125"/>
          </a:xfrm>
          <a:prstGeom prst="rect">
            <a:avLst/>
          </a:prstGeom>
        </p:spPr>
        <p:txBody>
          <a:bodyPr/>
          <a:lstStyle/>
          <a:p>
            <a:fld id="{156B0B6A-E8E2-654F-B030-65D81B4B2A2A}" type="slidenum">
              <a:rPr lang="fr-FR" smtClean="0"/>
              <a:t>‹#›</a:t>
            </a:fld>
            <a:endParaRPr lang="fr-FR"/>
          </a:p>
        </p:txBody>
      </p:sp>
    </p:spTree>
    <p:extLst>
      <p:ext uri="{BB962C8B-B14F-4D97-AF65-F5344CB8AC3E}">
        <p14:creationId xmlns:p14="http://schemas.microsoft.com/office/powerpoint/2010/main" val="219964665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5BA7510-4D80-C06D-C2E3-650B5F89C053}"/>
              </a:ext>
            </a:extLst>
          </p:cNvPr>
          <p:cNvSpPr>
            <a:spLocks noGrp="1"/>
          </p:cNvSpPr>
          <p:nvPr>
            <p:ph type="title"/>
          </p:nvPr>
        </p:nvSpPr>
        <p:spPr>
          <a:xfrm>
            <a:off x="839788" y="365125"/>
            <a:ext cx="10515600" cy="1325563"/>
          </a:xfrm>
          <a:prstGeom prst="rect">
            <a:avLst/>
          </a:prstGeom>
        </p:spPr>
        <p:txBody>
          <a:bodyPr/>
          <a:lstStyle/>
          <a:p>
            <a:r>
              <a:rPr lang="fr-FR"/>
              <a:t>Modifiez le style du titre</a:t>
            </a:r>
          </a:p>
        </p:txBody>
      </p:sp>
      <p:sp>
        <p:nvSpPr>
          <p:cNvPr id="3" name="Espace réservé du texte 2">
            <a:extLst>
              <a:ext uri="{FF2B5EF4-FFF2-40B4-BE49-F238E27FC236}">
                <a16:creationId xmlns:a16="http://schemas.microsoft.com/office/drawing/2014/main" id="{9F8B3284-5C98-CBBC-D7A1-1FDBD8F18AE1}"/>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F2AF7FE3-017B-D113-27EB-3F92E7D822C7}"/>
              </a:ext>
            </a:extLst>
          </p:cNvPr>
          <p:cNvSpPr>
            <a:spLocks noGrp="1"/>
          </p:cNvSpPr>
          <p:nvPr>
            <p:ph sz="half" idx="2"/>
          </p:nvPr>
        </p:nvSpPr>
        <p:spPr>
          <a:xfrm>
            <a:off x="839788" y="2505075"/>
            <a:ext cx="5157787" cy="3684588"/>
          </a:xfrm>
          <a:prstGeom prst="rect">
            <a:avLst/>
          </a:prstGeo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3EEBEEEF-BED7-271E-AA94-10492ED67891}"/>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6AAB9C9C-4817-EF9C-A8CE-46CEE898963C}"/>
              </a:ext>
            </a:extLst>
          </p:cNvPr>
          <p:cNvSpPr>
            <a:spLocks noGrp="1"/>
          </p:cNvSpPr>
          <p:nvPr>
            <p:ph sz="quarter" idx="4"/>
          </p:nvPr>
        </p:nvSpPr>
        <p:spPr>
          <a:xfrm>
            <a:off x="6172200" y="2505075"/>
            <a:ext cx="5183188" cy="3684588"/>
          </a:xfrm>
          <a:prstGeom prst="rect">
            <a:avLst/>
          </a:prstGeo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9C391ABA-6DED-A771-0AC9-A6116456BA22}"/>
              </a:ext>
            </a:extLst>
          </p:cNvPr>
          <p:cNvSpPr>
            <a:spLocks noGrp="1"/>
          </p:cNvSpPr>
          <p:nvPr>
            <p:ph type="dt" sz="half" idx="10"/>
          </p:nvPr>
        </p:nvSpPr>
        <p:spPr>
          <a:xfrm>
            <a:off x="838200" y="6356350"/>
            <a:ext cx="2743200" cy="365125"/>
          </a:xfrm>
          <a:prstGeom prst="rect">
            <a:avLst/>
          </a:prstGeom>
        </p:spPr>
        <p:txBody>
          <a:bodyPr/>
          <a:lstStyle/>
          <a:p>
            <a:fld id="{19BE6BA1-FDCF-4F30-B563-C64509950489}" type="datetime1">
              <a:rPr lang="fr-FR" smtClean="0"/>
              <a:t>31/07/2023</a:t>
            </a:fld>
            <a:endParaRPr lang="fr-FR"/>
          </a:p>
        </p:txBody>
      </p:sp>
      <p:sp>
        <p:nvSpPr>
          <p:cNvPr id="8" name="Espace réservé du pied de page 7">
            <a:extLst>
              <a:ext uri="{FF2B5EF4-FFF2-40B4-BE49-F238E27FC236}">
                <a16:creationId xmlns:a16="http://schemas.microsoft.com/office/drawing/2014/main" id="{18472AD6-BAA6-B61D-75D2-49730B354F89}"/>
              </a:ext>
            </a:extLst>
          </p:cNvPr>
          <p:cNvSpPr>
            <a:spLocks noGrp="1"/>
          </p:cNvSpPr>
          <p:nvPr>
            <p:ph type="ftr" sz="quarter" idx="11"/>
          </p:nvPr>
        </p:nvSpPr>
        <p:spPr>
          <a:xfrm>
            <a:off x="4038600" y="6356350"/>
            <a:ext cx="4114800" cy="365125"/>
          </a:xfrm>
          <a:prstGeom prst="rect">
            <a:avLst/>
          </a:prstGeom>
        </p:spPr>
        <p:txBody>
          <a:bodyPr/>
          <a:lstStyle/>
          <a:p>
            <a:endParaRPr lang="fr-FR"/>
          </a:p>
        </p:txBody>
      </p:sp>
      <p:sp>
        <p:nvSpPr>
          <p:cNvPr id="9" name="Espace réservé du numéro de diapositive 8">
            <a:extLst>
              <a:ext uri="{FF2B5EF4-FFF2-40B4-BE49-F238E27FC236}">
                <a16:creationId xmlns:a16="http://schemas.microsoft.com/office/drawing/2014/main" id="{F89A367A-5FF4-5D4C-CE67-54E72AF3FAD5}"/>
              </a:ext>
            </a:extLst>
          </p:cNvPr>
          <p:cNvSpPr>
            <a:spLocks noGrp="1"/>
          </p:cNvSpPr>
          <p:nvPr>
            <p:ph type="sldNum" sz="quarter" idx="12"/>
          </p:nvPr>
        </p:nvSpPr>
        <p:spPr>
          <a:xfrm>
            <a:off x="8610600" y="6356350"/>
            <a:ext cx="2743200" cy="365125"/>
          </a:xfrm>
          <a:prstGeom prst="rect">
            <a:avLst/>
          </a:prstGeom>
        </p:spPr>
        <p:txBody>
          <a:bodyPr/>
          <a:lstStyle/>
          <a:p>
            <a:fld id="{156B0B6A-E8E2-654F-B030-65D81B4B2A2A}" type="slidenum">
              <a:rPr lang="fr-FR" smtClean="0"/>
              <a:t>‹#›</a:t>
            </a:fld>
            <a:endParaRPr lang="fr-FR"/>
          </a:p>
        </p:txBody>
      </p:sp>
    </p:spTree>
    <p:extLst>
      <p:ext uri="{BB962C8B-B14F-4D97-AF65-F5344CB8AC3E}">
        <p14:creationId xmlns:p14="http://schemas.microsoft.com/office/powerpoint/2010/main" val="15652334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C495837-964A-DA8D-2486-F289EF0FCBAC}"/>
              </a:ext>
            </a:extLst>
          </p:cNvPr>
          <p:cNvSpPr>
            <a:spLocks noGrp="1"/>
          </p:cNvSpPr>
          <p:nvPr>
            <p:ph type="title"/>
          </p:nvPr>
        </p:nvSpPr>
        <p:spPr>
          <a:xfrm>
            <a:off x="838200" y="365125"/>
            <a:ext cx="10515600" cy="1325563"/>
          </a:xfrm>
          <a:prstGeom prst="rect">
            <a:avLst/>
          </a:prstGeom>
        </p:spPr>
        <p:txBody>
          <a:bodyPr/>
          <a:lstStyle/>
          <a:p>
            <a:r>
              <a:rPr lang="fr-FR"/>
              <a:t>Modifiez le style du titre</a:t>
            </a:r>
          </a:p>
        </p:txBody>
      </p:sp>
      <p:sp>
        <p:nvSpPr>
          <p:cNvPr id="3" name="Espace réservé de la date 2">
            <a:extLst>
              <a:ext uri="{FF2B5EF4-FFF2-40B4-BE49-F238E27FC236}">
                <a16:creationId xmlns:a16="http://schemas.microsoft.com/office/drawing/2014/main" id="{F6888BF4-EA40-28BC-BF50-A1F6270704F5}"/>
              </a:ext>
            </a:extLst>
          </p:cNvPr>
          <p:cNvSpPr>
            <a:spLocks noGrp="1"/>
          </p:cNvSpPr>
          <p:nvPr>
            <p:ph type="dt" sz="half" idx="10"/>
          </p:nvPr>
        </p:nvSpPr>
        <p:spPr>
          <a:xfrm>
            <a:off x="838200" y="6356350"/>
            <a:ext cx="2743200" cy="365125"/>
          </a:xfrm>
          <a:prstGeom prst="rect">
            <a:avLst/>
          </a:prstGeom>
        </p:spPr>
        <p:txBody>
          <a:bodyPr/>
          <a:lstStyle/>
          <a:p>
            <a:fld id="{29A3F108-8144-4195-8682-06CC039964D0}" type="datetime1">
              <a:rPr lang="fr-FR" smtClean="0"/>
              <a:t>31/07/2023</a:t>
            </a:fld>
            <a:endParaRPr lang="fr-FR"/>
          </a:p>
        </p:txBody>
      </p:sp>
      <p:sp>
        <p:nvSpPr>
          <p:cNvPr id="4" name="Espace réservé du pied de page 3">
            <a:extLst>
              <a:ext uri="{FF2B5EF4-FFF2-40B4-BE49-F238E27FC236}">
                <a16:creationId xmlns:a16="http://schemas.microsoft.com/office/drawing/2014/main" id="{F591D5FB-3BEC-D63D-79CC-EBF28F418227}"/>
              </a:ext>
            </a:extLst>
          </p:cNvPr>
          <p:cNvSpPr>
            <a:spLocks noGrp="1"/>
          </p:cNvSpPr>
          <p:nvPr>
            <p:ph type="ftr" sz="quarter" idx="11"/>
          </p:nvPr>
        </p:nvSpPr>
        <p:spPr>
          <a:xfrm>
            <a:off x="4038600" y="6356350"/>
            <a:ext cx="4114800" cy="365125"/>
          </a:xfrm>
          <a:prstGeom prst="rect">
            <a:avLst/>
          </a:prstGeom>
        </p:spPr>
        <p:txBody>
          <a:bodyPr/>
          <a:lstStyle/>
          <a:p>
            <a:endParaRPr lang="fr-FR"/>
          </a:p>
        </p:txBody>
      </p:sp>
      <p:sp>
        <p:nvSpPr>
          <p:cNvPr id="5" name="Espace réservé du numéro de diapositive 4">
            <a:extLst>
              <a:ext uri="{FF2B5EF4-FFF2-40B4-BE49-F238E27FC236}">
                <a16:creationId xmlns:a16="http://schemas.microsoft.com/office/drawing/2014/main" id="{66FFC05F-11D1-4D0F-3249-F41213CD3534}"/>
              </a:ext>
            </a:extLst>
          </p:cNvPr>
          <p:cNvSpPr>
            <a:spLocks noGrp="1"/>
          </p:cNvSpPr>
          <p:nvPr>
            <p:ph type="sldNum" sz="quarter" idx="12"/>
          </p:nvPr>
        </p:nvSpPr>
        <p:spPr>
          <a:xfrm>
            <a:off x="8610600" y="6356350"/>
            <a:ext cx="2743200" cy="365125"/>
          </a:xfrm>
          <a:prstGeom prst="rect">
            <a:avLst/>
          </a:prstGeom>
        </p:spPr>
        <p:txBody>
          <a:bodyPr/>
          <a:lstStyle/>
          <a:p>
            <a:fld id="{156B0B6A-E8E2-654F-B030-65D81B4B2A2A}" type="slidenum">
              <a:rPr lang="fr-FR" smtClean="0"/>
              <a:t>‹#›</a:t>
            </a:fld>
            <a:endParaRPr lang="fr-FR"/>
          </a:p>
        </p:txBody>
      </p:sp>
    </p:spTree>
    <p:extLst>
      <p:ext uri="{BB962C8B-B14F-4D97-AF65-F5344CB8AC3E}">
        <p14:creationId xmlns:p14="http://schemas.microsoft.com/office/powerpoint/2010/main" val="53421986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E3D0FB1A-5C03-B7F4-4DB2-CFEECE6AA2E8}"/>
              </a:ext>
            </a:extLst>
          </p:cNvPr>
          <p:cNvSpPr>
            <a:spLocks noGrp="1"/>
          </p:cNvSpPr>
          <p:nvPr>
            <p:ph type="dt" sz="half" idx="10"/>
          </p:nvPr>
        </p:nvSpPr>
        <p:spPr>
          <a:xfrm>
            <a:off x="838200" y="6356350"/>
            <a:ext cx="2743200" cy="365125"/>
          </a:xfrm>
          <a:prstGeom prst="rect">
            <a:avLst/>
          </a:prstGeom>
        </p:spPr>
        <p:txBody>
          <a:bodyPr/>
          <a:lstStyle/>
          <a:p>
            <a:fld id="{1DB1E7E5-6CCB-431B-8A72-3DD563833B3F}" type="datetime1">
              <a:rPr lang="fr-FR" smtClean="0"/>
              <a:t>31/07/2023</a:t>
            </a:fld>
            <a:endParaRPr lang="fr-FR"/>
          </a:p>
        </p:txBody>
      </p:sp>
      <p:sp>
        <p:nvSpPr>
          <p:cNvPr id="3" name="Espace réservé du pied de page 2">
            <a:extLst>
              <a:ext uri="{FF2B5EF4-FFF2-40B4-BE49-F238E27FC236}">
                <a16:creationId xmlns:a16="http://schemas.microsoft.com/office/drawing/2014/main" id="{0644DADD-6A16-C892-6731-A4773A3B7B44}"/>
              </a:ext>
            </a:extLst>
          </p:cNvPr>
          <p:cNvSpPr>
            <a:spLocks noGrp="1"/>
          </p:cNvSpPr>
          <p:nvPr>
            <p:ph type="ftr" sz="quarter" idx="11"/>
          </p:nvPr>
        </p:nvSpPr>
        <p:spPr>
          <a:xfrm>
            <a:off x="4038600" y="6356350"/>
            <a:ext cx="4114800" cy="365125"/>
          </a:xfrm>
          <a:prstGeom prst="rect">
            <a:avLst/>
          </a:prstGeom>
        </p:spPr>
        <p:txBody>
          <a:bodyPr/>
          <a:lstStyle/>
          <a:p>
            <a:endParaRPr lang="fr-FR"/>
          </a:p>
        </p:txBody>
      </p:sp>
      <p:sp>
        <p:nvSpPr>
          <p:cNvPr id="4" name="Espace réservé du numéro de diapositive 3">
            <a:extLst>
              <a:ext uri="{FF2B5EF4-FFF2-40B4-BE49-F238E27FC236}">
                <a16:creationId xmlns:a16="http://schemas.microsoft.com/office/drawing/2014/main" id="{14C2E48E-3BB9-5698-CBB7-B87C73CD174E}"/>
              </a:ext>
            </a:extLst>
          </p:cNvPr>
          <p:cNvSpPr>
            <a:spLocks noGrp="1"/>
          </p:cNvSpPr>
          <p:nvPr>
            <p:ph type="sldNum" sz="quarter" idx="12"/>
          </p:nvPr>
        </p:nvSpPr>
        <p:spPr>
          <a:xfrm>
            <a:off x="8610600" y="6356350"/>
            <a:ext cx="2743200" cy="365125"/>
          </a:xfrm>
          <a:prstGeom prst="rect">
            <a:avLst/>
          </a:prstGeom>
        </p:spPr>
        <p:txBody>
          <a:bodyPr/>
          <a:lstStyle/>
          <a:p>
            <a:fld id="{156B0B6A-E8E2-654F-B030-65D81B4B2A2A}" type="slidenum">
              <a:rPr lang="fr-FR" smtClean="0"/>
              <a:t>‹#›</a:t>
            </a:fld>
            <a:endParaRPr lang="fr-FR"/>
          </a:p>
        </p:txBody>
      </p:sp>
    </p:spTree>
    <p:extLst>
      <p:ext uri="{BB962C8B-B14F-4D97-AF65-F5344CB8AC3E}">
        <p14:creationId xmlns:p14="http://schemas.microsoft.com/office/powerpoint/2010/main" val="310876272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68BB86C-FDB5-E46D-81A8-2EC33B30D924}"/>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8ADCFE6D-47F4-8618-6690-07C7AC2C20EF}"/>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0303F353-5109-43D0-D22A-17B13934DAEA}"/>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40E6A5A2-FDBB-CC83-8B7A-BA63B9C662B9}"/>
              </a:ext>
            </a:extLst>
          </p:cNvPr>
          <p:cNvSpPr>
            <a:spLocks noGrp="1"/>
          </p:cNvSpPr>
          <p:nvPr>
            <p:ph type="dt" sz="half" idx="10"/>
          </p:nvPr>
        </p:nvSpPr>
        <p:spPr>
          <a:xfrm>
            <a:off x="838200" y="6356350"/>
            <a:ext cx="2743200" cy="365125"/>
          </a:xfrm>
          <a:prstGeom prst="rect">
            <a:avLst/>
          </a:prstGeom>
        </p:spPr>
        <p:txBody>
          <a:bodyPr/>
          <a:lstStyle/>
          <a:p>
            <a:fld id="{A2E33267-9877-4D5B-9FA6-BAA1991965B4}" type="datetime1">
              <a:rPr lang="fr-FR" smtClean="0"/>
              <a:t>31/07/2023</a:t>
            </a:fld>
            <a:endParaRPr lang="fr-FR"/>
          </a:p>
        </p:txBody>
      </p:sp>
      <p:sp>
        <p:nvSpPr>
          <p:cNvPr id="6" name="Espace réservé du pied de page 5">
            <a:extLst>
              <a:ext uri="{FF2B5EF4-FFF2-40B4-BE49-F238E27FC236}">
                <a16:creationId xmlns:a16="http://schemas.microsoft.com/office/drawing/2014/main" id="{0F5F8B38-0164-698E-CC2E-388F6CDE3A73}"/>
              </a:ext>
            </a:extLst>
          </p:cNvPr>
          <p:cNvSpPr>
            <a:spLocks noGrp="1"/>
          </p:cNvSpPr>
          <p:nvPr>
            <p:ph type="ftr" sz="quarter" idx="11"/>
          </p:nvPr>
        </p:nvSpPr>
        <p:spPr>
          <a:xfrm>
            <a:off x="4038600" y="6356350"/>
            <a:ext cx="4114800" cy="365125"/>
          </a:xfrm>
          <a:prstGeom prst="rect">
            <a:avLst/>
          </a:prstGeom>
        </p:spPr>
        <p:txBody>
          <a:bodyPr/>
          <a:lstStyle/>
          <a:p>
            <a:endParaRPr lang="fr-FR"/>
          </a:p>
        </p:txBody>
      </p:sp>
      <p:sp>
        <p:nvSpPr>
          <p:cNvPr id="7" name="Espace réservé du numéro de diapositive 6">
            <a:extLst>
              <a:ext uri="{FF2B5EF4-FFF2-40B4-BE49-F238E27FC236}">
                <a16:creationId xmlns:a16="http://schemas.microsoft.com/office/drawing/2014/main" id="{9E7A4C8C-7A16-ED4F-A75B-D98E37E80C9B}"/>
              </a:ext>
            </a:extLst>
          </p:cNvPr>
          <p:cNvSpPr>
            <a:spLocks noGrp="1"/>
          </p:cNvSpPr>
          <p:nvPr>
            <p:ph type="sldNum" sz="quarter" idx="12"/>
          </p:nvPr>
        </p:nvSpPr>
        <p:spPr>
          <a:xfrm>
            <a:off x="8610600" y="6356350"/>
            <a:ext cx="2743200" cy="365125"/>
          </a:xfrm>
          <a:prstGeom prst="rect">
            <a:avLst/>
          </a:prstGeom>
        </p:spPr>
        <p:txBody>
          <a:bodyPr/>
          <a:lstStyle/>
          <a:p>
            <a:fld id="{156B0B6A-E8E2-654F-B030-65D81B4B2A2A}" type="slidenum">
              <a:rPr lang="fr-FR" smtClean="0"/>
              <a:t>‹#›</a:t>
            </a:fld>
            <a:endParaRPr lang="fr-FR"/>
          </a:p>
        </p:txBody>
      </p:sp>
    </p:spTree>
    <p:extLst>
      <p:ext uri="{BB962C8B-B14F-4D97-AF65-F5344CB8AC3E}">
        <p14:creationId xmlns:p14="http://schemas.microsoft.com/office/powerpoint/2010/main" val="17182725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4F6CBAB-ACD4-D41B-4961-3CD6BBB32038}"/>
              </a:ext>
            </a:extLst>
          </p:cNvPr>
          <p:cNvSpPr>
            <a:spLocks noGrp="1"/>
          </p:cNvSpPr>
          <p:nvPr>
            <p:ph type="title"/>
          </p:nvPr>
        </p:nvSpPr>
        <p:spPr>
          <a:xfrm>
            <a:off x="838200" y="365125"/>
            <a:ext cx="10515600" cy="1325563"/>
          </a:xfrm>
          <a:prstGeom prst="rect">
            <a:avLst/>
          </a:prstGeom>
        </p:spPr>
        <p:txBody>
          <a:bodyPr/>
          <a:lstStyle/>
          <a:p>
            <a:r>
              <a:rPr lang="fr-FR"/>
              <a:t>Modifiez le style du titre</a:t>
            </a:r>
          </a:p>
        </p:txBody>
      </p:sp>
      <p:sp>
        <p:nvSpPr>
          <p:cNvPr id="3" name="Espace réservé du contenu 2">
            <a:extLst>
              <a:ext uri="{FF2B5EF4-FFF2-40B4-BE49-F238E27FC236}">
                <a16:creationId xmlns:a16="http://schemas.microsoft.com/office/drawing/2014/main" id="{3E0F4622-4FDD-2D28-7225-89CBB1FD14A8}"/>
              </a:ext>
            </a:extLst>
          </p:cNvPr>
          <p:cNvSpPr>
            <a:spLocks noGrp="1"/>
          </p:cNvSpPr>
          <p:nvPr>
            <p:ph idx="1"/>
          </p:nvPr>
        </p:nvSpPr>
        <p:spPr>
          <a:xfrm>
            <a:off x="838200" y="1825625"/>
            <a:ext cx="10515600" cy="4351338"/>
          </a:xfrm>
          <a:prstGeom prst="rect">
            <a:avLst/>
          </a:prstGeo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C7D00BD4-5DA9-6EC8-394F-8481225CB962}"/>
              </a:ext>
            </a:extLst>
          </p:cNvPr>
          <p:cNvSpPr>
            <a:spLocks noGrp="1"/>
          </p:cNvSpPr>
          <p:nvPr>
            <p:ph type="dt" sz="half" idx="10"/>
          </p:nvPr>
        </p:nvSpPr>
        <p:spPr>
          <a:xfrm>
            <a:off x="838200" y="6356350"/>
            <a:ext cx="2743200" cy="365125"/>
          </a:xfrm>
          <a:prstGeom prst="rect">
            <a:avLst/>
          </a:prstGeom>
        </p:spPr>
        <p:txBody>
          <a:bodyPr/>
          <a:lstStyle/>
          <a:p>
            <a:fld id="{E9CAE6E5-5E2F-47F9-AF00-60EE5C502012}" type="datetime1">
              <a:rPr lang="fr-FR" smtClean="0"/>
              <a:t>31/07/2023</a:t>
            </a:fld>
            <a:endParaRPr lang="fr-FR"/>
          </a:p>
        </p:txBody>
      </p:sp>
      <p:sp>
        <p:nvSpPr>
          <p:cNvPr id="5" name="Espace réservé du pied de page 4">
            <a:extLst>
              <a:ext uri="{FF2B5EF4-FFF2-40B4-BE49-F238E27FC236}">
                <a16:creationId xmlns:a16="http://schemas.microsoft.com/office/drawing/2014/main" id="{60DB1938-96B1-62E7-4562-2CE7421D937F}"/>
              </a:ext>
            </a:extLst>
          </p:cNvPr>
          <p:cNvSpPr>
            <a:spLocks noGrp="1"/>
          </p:cNvSpPr>
          <p:nvPr>
            <p:ph type="ftr" sz="quarter" idx="11"/>
          </p:nvPr>
        </p:nvSpPr>
        <p:spPr>
          <a:xfrm>
            <a:off x="4038600" y="6356350"/>
            <a:ext cx="4114800" cy="365125"/>
          </a:xfrm>
          <a:prstGeom prst="rect">
            <a:avLst/>
          </a:prstGeom>
        </p:spPr>
        <p:txBody>
          <a:bodyPr/>
          <a:lstStyle/>
          <a:p>
            <a:endParaRPr lang="fr-FR"/>
          </a:p>
        </p:txBody>
      </p:sp>
      <p:sp>
        <p:nvSpPr>
          <p:cNvPr id="6" name="Espace réservé du numéro de diapositive 5">
            <a:extLst>
              <a:ext uri="{FF2B5EF4-FFF2-40B4-BE49-F238E27FC236}">
                <a16:creationId xmlns:a16="http://schemas.microsoft.com/office/drawing/2014/main" id="{F6BA93E2-0B27-4686-09F4-FEF69DC06B56}"/>
              </a:ext>
            </a:extLst>
          </p:cNvPr>
          <p:cNvSpPr>
            <a:spLocks noGrp="1"/>
          </p:cNvSpPr>
          <p:nvPr>
            <p:ph type="sldNum" sz="quarter" idx="12"/>
          </p:nvPr>
        </p:nvSpPr>
        <p:spPr>
          <a:xfrm>
            <a:off x="8610600" y="6356350"/>
            <a:ext cx="2743200" cy="365125"/>
          </a:xfrm>
          <a:prstGeom prst="rect">
            <a:avLst/>
          </a:prstGeom>
        </p:spPr>
        <p:txBody>
          <a:bodyPr/>
          <a:lstStyle/>
          <a:p>
            <a:fld id="{4A3F4FF3-C51F-064A-B1CB-23BD21A301F8}" type="slidenum">
              <a:rPr lang="fr-FR" smtClean="0"/>
              <a:t>‹#›</a:t>
            </a:fld>
            <a:endParaRPr lang="fr-FR"/>
          </a:p>
        </p:txBody>
      </p:sp>
    </p:spTree>
    <p:extLst>
      <p:ext uri="{BB962C8B-B14F-4D97-AF65-F5344CB8AC3E}">
        <p14:creationId xmlns:p14="http://schemas.microsoft.com/office/powerpoint/2010/main" val="327935168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97682BE-5FD0-DCF7-94BA-62EC611CA719}"/>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511433BA-460A-2FF8-D110-C1B69AED8083}"/>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a:extLst>
              <a:ext uri="{FF2B5EF4-FFF2-40B4-BE49-F238E27FC236}">
                <a16:creationId xmlns:a16="http://schemas.microsoft.com/office/drawing/2014/main" id="{C73E401F-2053-CA9E-5D28-7EB6BBFB7ED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11E09D95-BD2C-B26F-387F-5E3C02C5F898}"/>
              </a:ext>
            </a:extLst>
          </p:cNvPr>
          <p:cNvSpPr>
            <a:spLocks noGrp="1"/>
          </p:cNvSpPr>
          <p:nvPr>
            <p:ph type="dt" sz="half" idx="10"/>
          </p:nvPr>
        </p:nvSpPr>
        <p:spPr>
          <a:xfrm>
            <a:off x="838200" y="6356350"/>
            <a:ext cx="2743200" cy="365125"/>
          </a:xfrm>
          <a:prstGeom prst="rect">
            <a:avLst/>
          </a:prstGeom>
        </p:spPr>
        <p:txBody>
          <a:bodyPr/>
          <a:lstStyle/>
          <a:p>
            <a:fld id="{A6E009F9-1A54-46CE-9B3E-357AB454D8E3}" type="datetime1">
              <a:rPr lang="fr-FR" smtClean="0"/>
              <a:t>31/07/2023</a:t>
            </a:fld>
            <a:endParaRPr lang="fr-FR"/>
          </a:p>
        </p:txBody>
      </p:sp>
      <p:sp>
        <p:nvSpPr>
          <p:cNvPr id="6" name="Espace réservé du pied de page 5">
            <a:extLst>
              <a:ext uri="{FF2B5EF4-FFF2-40B4-BE49-F238E27FC236}">
                <a16:creationId xmlns:a16="http://schemas.microsoft.com/office/drawing/2014/main" id="{D4EDBAD5-594F-2F8A-984D-98652501C3B0}"/>
              </a:ext>
            </a:extLst>
          </p:cNvPr>
          <p:cNvSpPr>
            <a:spLocks noGrp="1"/>
          </p:cNvSpPr>
          <p:nvPr>
            <p:ph type="ftr" sz="quarter" idx="11"/>
          </p:nvPr>
        </p:nvSpPr>
        <p:spPr>
          <a:xfrm>
            <a:off x="4038600" y="6356350"/>
            <a:ext cx="4114800" cy="365125"/>
          </a:xfrm>
          <a:prstGeom prst="rect">
            <a:avLst/>
          </a:prstGeom>
        </p:spPr>
        <p:txBody>
          <a:bodyPr/>
          <a:lstStyle/>
          <a:p>
            <a:endParaRPr lang="fr-FR"/>
          </a:p>
        </p:txBody>
      </p:sp>
      <p:sp>
        <p:nvSpPr>
          <p:cNvPr id="7" name="Espace réservé du numéro de diapositive 6">
            <a:extLst>
              <a:ext uri="{FF2B5EF4-FFF2-40B4-BE49-F238E27FC236}">
                <a16:creationId xmlns:a16="http://schemas.microsoft.com/office/drawing/2014/main" id="{4149362C-A7DB-E1A8-6783-238B20AD3525}"/>
              </a:ext>
            </a:extLst>
          </p:cNvPr>
          <p:cNvSpPr>
            <a:spLocks noGrp="1"/>
          </p:cNvSpPr>
          <p:nvPr>
            <p:ph type="sldNum" sz="quarter" idx="12"/>
          </p:nvPr>
        </p:nvSpPr>
        <p:spPr>
          <a:xfrm>
            <a:off x="8610600" y="6356350"/>
            <a:ext cx="2743200" cy="365125"/>
          </a:xfrm>
          <a:prstGeom prst="rect">
            <a:avLst/>
          </a:prstGeom>
        </p:spPr>
        <p:txBody>
          <a:bodyPr/>
          <a:lstStyle/>
          <a:p>
            <a:fld id="{156B0B6A-E8E2-654F-B030-65D81B4B2A2A}" type="slidenum">
              <a:rPr lang="fr-FR" smtClean="0"/>
              <a:t>‹#›</a:t>
            </a:fld>
            <a:endParaRPr lang="fr-FR"/>
          </a:p>
        </p:txBody>
      </p:sp>
    </p:spTree>
    <p:extLst>
      <p:ext uri="{BB962C8B-B14F-4D97-AF65-F5344CB8AC3E}">
        <p14:creationId xmlns:p14="http://schemas.microsoft.com/office/powerpoint/2010/main" val="361139538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1A95A5A-6803-E27D-DB93-5A5083F4EE87}"/>
              </a:ext>
            </a:extLst>
          </p:cNvPr>
          <p:cNvSpPr>
            <a:spLocks noGrp="1"/>
          </p:cNvSpPr>
          <p:nvPr>
            <p:ph type="title"/>
          </p:nvPr>
        </p:nvSpPr>
        <p:spPr>
          <a:xfrm>
            <a:off x="838200" y="365125"/>
            <a:ext cx="10515600" cy="1325563"/>
          </a:xfrm>
          <a:prstGeom prst="rect">
            <a:avLst/>
          </a:prstGeom>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91DA5D2E-BCB4-0B62-3416-70A592ECA7CD}"/>
              </a:ext>
            </a:extLst>
          </p:cNvPr>
          <p:cNvSpPr>
            <a:spLocks noGrp="1"/>
          </p:cNvSpPr>
          <p:nvPr>
            <p:ph type="body" orient="vert" idx="1"/>
          </p:nvPr>
        </p:nvSpPr>
        <p:spPr>
          <a:xfrm>
            <a:off x="838200" y="1825625"/>
            <a:ext cx="10515600" cy="4351338"/>
          </a:xfrm>
          <a:prstGeom prst="rect">
            <a:avLst/>
          </a:prstGeo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8B1EABB1-99A7-1CFD-E444-2903705297E9}"/>
              </a:ext>
            </a:extLst>
          </p:cNvPr>
          <p:cNvSpPr>
            <a:spLocks noGrp="1"/>
          </p:cNvSpPr>
          <p:nvPr>
            <p:ph type="dt" sz="half" idx="10"/>
          </p:nvPr>
        </p:nvSpPr>
        <p:spPr>
          <a:xfrm>
            <a:off x="838200" y="6356350"/>
            <a:ext cx="2743200" cy="365125"/>
          </a:xfrm>
          <a:prstGeom prst="rect">
            <a:avLst/>
          </a:prstGeom>
        </p:spPr>
        <p:txBody>
          <a:bodyPr/>
          <a:lstStyle/>
          <a:p>
            <a:fld id="{E1FBC141-E432-4F9E-8098-45A341FE8D8B}" type="datetime1">
              <a:rPr lang="fr-FR" smtClean="0"/>
              <a:t>31/07/2023</a:t>
            </a:fld>
            <a:endParaRPr lang="fr-FR"/>
          </a:p>
        </p:txBody>
      </p:sp>
      <p:sp>
        <p:nvSpPr>
          <p:cNvPr id="5" name="Espace réservé du pied de page 4">
            <a:extLst>
              <a:ext uri="{FF2B5EF4-FFF2-40B4-BE49-F238E27FC236}">
                <a16:creationId xmlns:a16="http://schemas.microsoft.com/office/drawing/2014/main" id="{2F458410-68EA-C609-776A-CDCFF27224D9}"/>
              </a:ext>
            </a:extLst>
          </p:cNvPr>
          <p:cNvSpPr>
            <a:spLocks noGrp="1"/>
          </p:cNvSpPr>
          <p:nvPr>
            <p:ph type="ftr" sz="quarter" idx="11"/>
          </p:nvPr>
        </p:nvSpPr>
        <p:spPr>
          <a:xfrm>
            <a:off x="4038600" y="6356350"/>
            <a:ext cx="4114800" cy="365125"/>
          </a:xfrm>
          <a:prstGeom prst="rect">
            <a:avLst/>
          </a:prstGeom>
        </p:spPr>
        <p:txBody>
          <a:bodyPr/>
          <a:lstStyle/>
          <a:p>
            <a:endParaRPr lang="fr-FR"/>
          </a:p>
        </p:txBody>
      </p:sp>
      <p:sp>
        <p:nvSpPr>
          <p:cNvPr id="6" name="Espace réservé du numéro de diapositive 5">
            <a:extLst>
              <a:ext uri="{FF2B5EF4-FFF2-40B4-BE49-F238E27FC236}">
                <a16:creationId xmlns:a16="http://schemas.microsoft.com/office/drawing/2014/main" id="{4D7131E2-4AF4-766A-2476-40AC9637AD36}"/>
              </a:ext>
            </a:extLst>
          </p:cNvPr>
          <p:cNvSpPr>
            <a:spLocks noGrp="1"/>
          </p:cNvSpPr>
          <p:nvPr>
            <p:ph type="sldNum" sz="quarter" idx="12"/>
          </p:nvPr>
        </p:nvSpPr>
        <p:spPr>
          <a:xfrm>
            <a:off x="8610600" y="6356350"/>
            <a:ext cx="2743200" cy="365125"/>
          </a:xfrm>
          <a:prstGeom prst="rect">
            <a:avLst/>
          </a:prstGeom>
        </p:spPr>
        <p:txBody>
          <a:bodyPr/>
          <a:lstStyle/>
          <a:p>
            <a:fld id="{156B0B6A-E8E2-654F-B030-65D81B4B2A2A}" type="slidenum">
              <a:rPr lang="fr-FR" smtClean="0"/>
              <a:t>‹#›</a:t>
            </a:fld>
            <a:endParaRPr lang="fr-FR"/>
          </a:p>
        </p:txBody>
      </p:sp>
    </p:spTree>
    <p:extLst>
      <p:ext uri="{BB962C8B-B14F-4D97-AF65-F5344CB8AC3E}">
        <p14:creationId xmlns:p14="http://schemas.microsoft.com/office/powerpoint/2010/main" val="10824606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04569191-3916-3DEC-A68B-54DECD0F874E}"/>
              </a:ext>
            </a:extLst>
          </p:cNvPr>
          <p:cNvSpPr>
            <a:spLocks noGrp="1"/>
          </p:cNvSpPr>
          <p:nvPr>
            <p:ph type="title" orient="vert"/>
          </p:nvPr>
        </p:nvSpPr>
        <p:spPr>
          <a:xfrm>
            <a:off x="8724900" y="365125"/>
            <a:ext cx="2628900" cy="5811838"/>
          </a:xfrm>
          <a:prstGeom prst="rect">
            <a:avLst/>
          </a:prstGeo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665231B0-EB71-830A-B5B0-DDF5097D74AB}"/>
              </a:ext>
            </a:extLst>
          </p:cNvPr>
          <p:cNvSpPr>
            <a:spLocks noGrp="1"/>
          </p:cNvSpPr>
          <p:nvPr>
            <p:ph type="body" orient="vert" idx="1"/>
          </p:nvPr>
        </p:nvSpPr>
        <p:spPr>
          <a:xfrm>
            <a:off x="838200" y="365125"/>
            <a:ext cx="7734300" cy="5811838"/>
          </a:xfrm>
          <a:prstGeom prst="rect">
            <a:avLst/>
          </a:prstGeo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18B881B4-4776-6A3B-5163-A869F0810E7C}"/>
              </a:ext>
            </a:extLst>
          </p:cNvPr>
          <p:cNvSpPr>
            <a:spLocks noGrp="1"/>
          </p:cNvSpPr>
          <p:nvPr>
            <p:ph type="dt" sz="half" idx="10"/>
          </p:nvPr>
        </p:nvSpPr>
        <p:spPr>
          <a:xfrm>
            <a:off x="838200" y="6356350"/>
            <a:ext cx="2743200" cy="365125"/>
          </a:xfrm>
          <a:prstGeom prst="rect">
            <a:avLst/>
          </a:prstGeom>
        </p:spPr>
        <p:txBody>
          <a:bodyPr/>
          <a:lstStyle/>
          <a:p>
            <a:fld id="{3C2F6BD5-F1E4-43F0-812B-52CE94C5E856}" type="datetime1">
              <a:rPr lang="fr-FR" smtClean="0"/>
              <a:t>31/07/2023</a:t>
            </a:fld>
            <a:endParaRPr lang="fr-FR"/>
          </a:p>
        </p:txBody>
      </p:sp>
      <p:sp>
        <p:nvSpPr>
          <p:cNvPr id="5" name="Espace réservé du pied de page 4">
            <a:extLst>
              <a:ext uri="{FF2B5EF4-FFF2-40B4-BE49-F238E27FC236}">
                <a16:creationId xmlns:a16="http://schemas.microsoft.com/office/drawing/2014/main" id="{E0DEEBD6-A383-6256-4039-9C6DDE1AB0F7}"/>
              </a:ext>
            </a:extLst>
          </p:cNvPr>
          <p:cNvSpPr>
            <a:spLocks noGrp="1"/>
          </p:cNvSpPr>
          <p:nvPr>
            <p:ph type="ftr" sz="quarter" idx="11"/>
          </p:nvPr>
        </p:nvSpPr>
        <p:spPr>
          <a:xfrm>
            <a:off x="4038600" y="6356350"/>
            <a:ext cx="4114800" cy="365125"/>
          </a:xfrm>
          <a:prstGeom prst="rect">
            <a:avLst/>
          </a:prstGeom>
        </p:spPr>
        <p:txBody>
          <a:bodyPr/>
          <a:lstStyle/>
          <a:p>
            <a:endParaRPr lang="fr-FR"/>
          </a:p>
        </p:txBody>
      </p:sp>
      <p:sp>
        <p:nvSpPr>
          <p:cNvPr id="6" name="Espace réservé du numéro de diapositive 5">
            <a:extLst>
              <a:ext uri="{FF2B5EF4-FFF2-40B4-BE49-F238E27FC236}">
                <a16:creationId xmlns:a16="http://schemas.microsoft.com/office/drawing/2014/main" id="{E3F3F36F-4F76-C5FC-FAAA-FA4D4F0064E3}"/>
              </a:ext>
            </a:extLst>
          </p:cNvPr>
          <p:cNvSpPr>
            <a:spLocks noGrp="1"/>
          </p:cNvSpPr>
          <p:nvPr>
            <p:ph type="sldNum" sz="quarter" idx="12"/>
          </p:nvPr>
        </p:nvSpPr>
        <p:spPr>
          <a:xfrm>
            <a:off x="8610600" y="6356350"/>
            <a:ext cx="2743200" cy="365125"/>
          </a:xfrm>
          <a:prstGeom prst="rect">
            <a:avLst/>
          </a:prstGeom>
        </p:spPr>
        <p:txBody>
          <a:bodyPr/>
          <a:lstStyle/>
          <a:p>
            <a:fld id="{156B0B6A-E8E2-654F-B030-65D81B4B2A2A}" type="slidenum">
              <a:rPr lang="fr-FR" smtClean="0"/>
              <a:t>‹#›</a:t>
            </a:fld>
            <a:endParaRPr lang="fr-FR"/>
          </a:p>
        </p:txBody>
      </p:sp>
    </p:spTree>
    <p:extLst>
      <p:ext uri="{BB962C8B-B14F-4D97-AF65-F5344CB8AC3E}">
        <p14:creationId xmlns:p14="http://schemas.microsoft.com/office/powerpoint/2010/main" val="363420651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E50EFD2-0E95-D18E-878B-7BDD1D20F06D}"/>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B8522574-74CE-7C5E-E777-D881598CFD0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088FEDC3-97E7-0887-2DE5-7F8FF605B363}"/>
              </a:ext>
            </a:extLst>
          </p:cNvPr>
          <p:cNvSpPr>
            <a:spLocks noGrp="1"/>
          </p:cNvSpPr>
          <p:nvPr>
            <p:ph type="dt" sz="half" idx="10"/>
          </p:nvPr>
        </p:nvSpPr>
        <p:spPr/>
        <p:txBody>
          <a:bodyPr/>
          <a:lstStyle/>
          <a:p>
            <a:fld id="{C95EF7A4-E957-4719-BDA5-2E7ED5406D7F}" type="datetime1">
              <a:rPr lang="fr-FR" smtClean="0"/>
              <a:t>31/07/2023</a:t>
            </a:fld>
            <a:endParaRPr lang="fr-FR"/>
          </a:p>
        </p:txBody>
      </p:sp>
      <p:sp>
        <p:nvSpPr>
          <p:cNvPr id="5" name="Espace réservé du pied de page 4">
            <a:extLst>
              <a:ext uri="{FF2B5EF4-FFF2-40B4-BE49-F238E27FC236}">
                <a16:creationId xmlns:a16="http://schemas.microsoft.com/office/drawing/2014/main" id="{F6D9E8A3-514A-D626-954D-5053D3EA034F}"/>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79F2A3B3-0F05-0983-B27A-7AD4FA368597}"/>
              </a:ext>
            </a:extLst>
          </p:cNvPr>
          <p:cNvSpPr>
            <a:spLocks noGrp="1"/>
          </p:cNvSpPr>
          <p:nvPr>
            <p:ph type="sldNum" sz="quarter" idx="12"/>
          </p:nvPr>
        </p:nvSpPr>
        <p:spPr/>
        <p:txBody>
          <a:bodyPr/>
          <a:lstStyle/>
          <a:p>
            <a:fld id="{1E4DEF4B-E9D5-184E-A6E4-022582576909}" type="slidenum">
              <a:rPr lang="fr-FR" smtClean="0"/>
              <a:t>‹#›</a:t>
            </a:fld>
            <a:endParaRPr lang="fr-FR"/>
          </a:p>
        </p:txBody>
      </p:sp>
    </p:spTree>
    <p:extLst>
      <p:ext uri="{BB962C8B-B14F-4D97-AF65-F5344CB8AC3E}">
        <p14:creationId xmlns:p14="http://schemas.microsoft.com/office/powerpoint/2010/main" val="260245349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1897906-3F83-CC2A-A488-C3E14FCC1BB8}"/>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A0C9D4DF-760B-6A72-E099-4D0B1F4A31F7}"/>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4BB4741E-F334-5C1E-978D-0CA079958D67}"/>
              </a:ext>
            </a:extLst>
          </p:cNvPr>
          <p:cNvSpPr>
            <a:spLocks noGrp="1"/>
          </p:cNvSpPr>
          <p:nvPr>
            <p:ph type="dt" sz="half" idx="10"/>
          </p:nvPr>
        </p:nvSpPr>
        <p:spPr/>
        <p:txBody>
          <a:bodyPr/>
          <a:lstStyle/>
          <a:p>
            <a:fld id="{CD58D157-879D-4887-989A-DC7C63562AAD}" type="datetime1">
              <a:rPr lang="fr-FR" smtClean="0"/>
              <a:t>31/07/2023</a:t>
            </a:fld>
            <a:endParaRPr lang="fr-FR"/>
          </a:p>
        </p:txBody>
      </p:sp>
      <p:sp>
        <p:nvSpPr>
          <p:cNvPr id="5" name="Espace réservé du pied de page 4">
            <a:extLst>
              <a:ext uri="{FF2B5EF4-FFF2-40B4-BE49-F238E27FC236}">
                <a16:creationId xmlns:a16="http://schemas.microsoft.com/office/drawing/2014/main" id="{00DE96A6-F257-0F94-183C-1A0DA66AC6AF}"/>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7B6B91A1-E5CF-E331-A493-1C7938053560}"/>
              </a:ext>
            </a:extLst>
          </p:cNvPr>
          <p:cNvSpPr>
            <a:spLocks noGrp="1"/>
          </p:cNvSpPr>
          <p:nvPr>
            <p:ph type="sldNum" sz="quarter" idx="12"/>
          </p:nvPr>
        </p:nvSpPr>
        <p:spPr/>
        <p:txBody>
          <a:bodyPr/>
          <a:lstStyle/>
          <a:p>
            <a:fld id="{1E4DEF4B-E9D5-184E-A6E4-022582576909}" type="slidenum">
              <a:rPr lang="fr-FR" smtClean="0"/>
              <a:t>‹#›</a:t>
            </a:fld>
            <a:endParaRPr lang="fr-FR"/>
          </a:p>
        </p:txBody>
      </p:sp>
    </p:spTree>
    <p:extLst>
      <p:ext uri="{BB962C8B-B14F-4D97-AF65-F5344CB8AC3E}">
        <p14:creationId xmlns:p14="http://schemas.microsoft.com/office/powerpoint/2010/main" val="262767028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4B8B43B-8A1B-E5FB-4EFC-0CCA78B2D028}"/>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BF348304-F22D-1EFC-C895-65D1C824F94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3BF4A2A4-C4B7-BB8B-B70C-A3E9F198F3C3}"/>
              </a:ext>
            </a:extLst>
          </p:cNvPr>
          <p:cNvSpPr>
            <a:spLocks noGrp="1"/>
          </p:cNvSpPr>
          <p:nvPr>
            <p:ph type="dt" sz="half" idx="10"/>
          </p:nvPr>
        </p:nvSpPr>
        <p:spPr/>
        <p:txBody>
          <a:bodyPr/>
          <a:lstStyle/>
          <a:p>
            <a:fld id="{6E4777FC-98A2-41F2-BE9A-4BC5C2EABAA3}" type="datetime1">
              <a:rPr lang="fr-FR" smtClean="0"/>
              <a:t>31/07/2023</a:t>
            </a:fld>
            <a:endParaRPr lang="fr-FR"/>
          </a:p>
        </p:txBody>
      </p:sp>
      <p:sp>
        <p:nvSpPr>
          <p:cNvPr id="5" name="Espace réservé du pied de page 4">
            <a:extLst>
              <a:ext uri="{FF2B5EF4-FFF2-40B4-BE49-F238E27FC236}">
                <a16:creationId xmlns:a16="http://schemas.microsoft.com/office/drawing/2014/main" id="{875F1C5F-D91E-EEF0-1920-25B41266AEB6}"/>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376F9920-A8E7-4054-FAA4-AA769BA54B66}"/>
              </a:ext>
            </a:extLst>
          </p:cNvPr>
          <p:cNvSpPr>
            <a:spLocks noGrp="1"/>
          </p:cNvSpPr>
          <p:nvPr>
            <p:ph type="sldNum" sz="quarter" idx="12"/>
          </p:nvPr>
        </p:nvSpPr>
        <p:spPr/>
        <p:txBody>
          <a:bodyPr/>
          <a:lstStyle/>
          <a:p>
            <a:fld id="{1E4DEF4B-E9D5-184E-A6E4-022582576909}" type="slidenum">
              <a:rPr lang="fr-FR" smtClean="0"/>
              <a:t>‹#›</a:t>
            </a:fld>
            <a:endParaRPr lang="fr-FR"/>
          </a:p>
        </p:txBody>
      </p:sp>
    </p:spTree>
    <p:extLst>
      <p:ext uri="{BB962C8B-B14F-4D97-AF65-F5344CB8AC3E}">
        <p14:creationId xmlns:p14="http://schemas.microsoft.com/office/powerpoint/2010/main" val="236805640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19A3E3A-34AC-326D-5522-C353ECBEFAC8}"/>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AF1FAE41-A711-51DD-0DD6-D045B92ABCFB}"/>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B39BD815-6A30-30B3-B88F-793DADEE5735}"/>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5363D3D0-735B-9FDC-7DDE-69F5CBCE71DA}"/>
              </a:ext>
            </a:extLst>
          </p:cNvPr>
          <p:cNvSpPr>
            <a:spLocks noGrp="1"/>
          </p:cNvSpPr>
          <p:nvPr>
            <p:ph type="dt" sz="half" idx="10"/>
          </p:nvPr>
        </p:nvSpPr>
        <p:spPr/>
        <p:txBody>
          <a:bodyPr/>
          <a:lstStyle/>
          <a:p>
            <a:fld id="{BF78BCBE-1EDC-4D1A-BA79-FF8ACFB2793D}" type="datetime1">
              <a:rPr lang="fr-FR" smtClean="0"/>
              <a:t>31/07/2023</a:t>
            </a:fld>
            <a:endParaRPr lang="fr-FR"/>
          </a:p>
        </p:txBody>
      </p:sp>
      <p:sp>
        <p:nvSpPr>
          <p:cNvPr id="6" name="Espace réservé du pied de page 5">
            <a:extLst>
              <a:ext uri="{FF2B5EF4-FFF2-40B4-BE49-F238E27FC236}">
                <a16:creationId xmlns:a16="http://schemas.microsoft.com/office/drawing/2014/main" id="{C90A3B4E-E873-756B-340B-EDD60CDD0EB9}"/>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C5887BFB-43CD-681B-0687-60FEB2502E75}"/>
              </a:ext>
            </a:extLst>
          </p:cNvPr>
          <p:cNvSpPr>
            <a:spLocks noGrp="1"/>
          </p:cNvSpPr>
          <p:nvPr>
            <p:ph type="sldNum" sz="quarter" idx="12"/>
          </p:nvPr>
        </p:nvSpPr>
        <p:spPr/>
        <p:txBody>
          <a:bodyPr/>
          <a:lstStyle/>
          <a:p>
            <a:fld id="{1E4DEF4B-E9D5-184E-A6E4-022582576909}" type="slidenum">
              <a:rPr lang="fr-FR" smtClean="0"/>
              <a:t>‹#›</a:t>
            </a:fld>
            <a:endParaRPr lang="fr-FR"/>
          </a:p>
        </p:txBody>
      </p:sp>
    </p:spTree>
    <p:extLst>
      <p:ext uri="{BB962C8B-B14F-4D97-AF65-F5344CB8AC3E}">
        <p14:creationId xmlns:p14="http://schemas.microsoft.com/office/powerpoint/2010/main" val="396500351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B5D7EEB-AB89-A18F-A309-F8FFEAF91AD1}"/>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B3076678-D4F5-8816-27AE-1B20BB404CB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FF13DE8B-E832-EE63-A85A-AA7A483DA35D}"/>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921AF848-3AF3-0198-3CEE-0FFCB868A3A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BAF054C2-1F44-D94F-6DF2-BF564DD90B77}"/>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6672A909-4117-2227-900B-63D502927D7B}"/>
              </a:ext>
            </a:extLst>
          </p:cNvPr>
          <p:cNvSpPr>
            <a:spLocks noGrp="1"/>
          </p:cNvSpPr>
          <p:nvPr>
            <p:ph type="dt" sz="half" idx="10"/>
          </p:nvPr>
        </p:nvSpPr>
        <p:spPr/>
        <p:txBody>
          <a:bodyPr/>
          <a:lstStyle/>
          <a:p>
            <a:fld id="{0F705DA7-9153-4196-9325-DB21141498CC}" type="datetime1">
              <a:rPr lang="fr-FR" smtClean="0"/>
              <a:t>31/07/2023</a:t>
            </a:fld>
            <a:endParaRPr lang="fr-FR"/>
          </a:p>
        </p:txBody>
      </p:sp>
      <p:sp>
        <p:nvSpPr>
          <p:cNvPr id="8" name="Espace réservé du pied de page 7">
            <a:extLst>
              <a:ext uri="{FF2B5EF4-FFF2-40B4-BE49-F238E27FC236}">
                <a16:creationId xmlns:a16="http://schemas.microsoft.com/office/drawing/2014/main" id="{E427F247-6638-95D9-F5C9-BA069500C022}"/>
              </a:ext>
            </a:extLst>
          </p:cNvPr>
          <p:cNvSpPr>
            <a:spLocks noGrp="1"/>
          </p:cNvSpPr>
          <p:nvPr>
            <p:ph type="ftr" sz="quarter" idx="11"/>
          </p:nvPr>
        </p:nvSpPr>
        <p:spPr/>
        <p:txBody>
          <a:bodyPr/>
          <a:lstStyle/>
          <a:p>
            <a:endParaRPr lang="fr-FR"/>
          </a:p>
        </p:txBody>
      </p:sp>
      <p:sp>
        <p:nvSpPr>
          <p:cNvPr id="9" name="Espace réservé du numéro de diapositive 8">
            <a:extLst>
              <a:ext uri="{FF2B5EF4-FFF2-40B4-BE49-F238E27FC236}">
                <a16:creationId xmlns:a16="http://schemas.microsoft.com/office/drawing/2014/main" id="{79BAC115-3E84-47A1-2B22-F38BF6107DCD}"/>
              </a:ext>
            </a:extLst>
          </p:cNvPr>
          <p:cNvSpPr>
            <a:spLocks noGrp="1"/>
          </p:cNvSpPr>
          <p:nvPr>
            <p:ph type="sldNum" sz="quarter" idx="12"/>
          </p:nvPr>
        </p:nvSpPr>
        <p:spPr/>
        <p:txBody>
          <a:bodyPr/>
          <a:lstStyle/>
          <a:p>
            <a:fld id="{1E4DEF4B-E9D5-184E-A6E4-022582576909}" type="slidenum">
              <a:rPr lang="fr-FR" smtClean="0"/>
              <a:t>‹#›</a:t>
            </a:fld>
            <a:endParaRPr lang="fr-FR"/>
          </a:p>
        </p:txBody>
      </p:sp>
    </p:spTree>
    <p:extLst>
      <p:ext uri="{BB962C8B-B14F-4D97-AF65-F5344CB8AC3E}">
        <p14:creationId xmlns:p14="http://schemas.microsoft.com/office/powerpoint/2010/main" val="68289172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6DCFFC6-7380-D94F-B50B-5ED70329AFD6}"/>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870D0F0F-120B-72FF-F7B2-BF7ED5B746CF}"/>
              </a:ext>
            </a:extLst>
          </p:cNvPr>
          <p:cNvSpPr>
            <a:spLocks noGrp="1"/>
          </p:cNvSpPr>
          <p:nvPr>
            <p:ph type="dt" sz="half" idx="10"/>
          </p:nvPr>
        </p:nvSpPr>
        <p:spPr/>
        <p:txBody>
          <a:bodyPr/>
          <a:lstStyle/>
          <a:p>
            <a:fld id="{202697F6-F58D-4891-A9DA-153B6FE35851}" type="datetime1">
              <a:rPr lang="fr-FR" smtClean="0"/>
              <a:t>31/07/2023</a:t>
            </a:fld>
            <a:endParaRPr lang="fr-FR"/>
          </a:p>
        </p:txBody>
      </p:sp>
      <p:sp>
        <p:nvSpPr>
          <p:cNvPr id="4" name="Espace réservé du pied de page 3">
            <a:extLst>
              <a:ext uri="{FF2B5EF4-FFF2-40B4-BE49-F238E27FC236}">
                <a16:creationId xmlns:a16="http://schemas.microsoft.com/office/drawing/2014/main" id="{755DCA4B-7D8B-298F-C128-FFBDA2A07044}"/>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F2006F01-0D3F-0719-AD2B-3E66FFFF1223}"/>
              </a:ext>
            </a:extLst>
          </p:cNvPr>
          <p:cNvSpPr>
            <a:spLocks noGrp="1"/>
          </p:cNvSpPr>
          <p:nvPr>
            <p:ph type="sldNum" sz="quarter" idx="12"/>
          </p:nvPr>
        </p:nvSpPr>
        <p:spPr/>
        <p:txBody>
          <a:bodyPr/>
          <a:lstStyle/>
          <a:p>
            <a:fld id="{1E4DEF4B-E9D5-184E-A6E4-022582576909}" type="slidenum">
              <a:rPr lang="fr-FR" smtClean="0"/>
              <a:t>‹#›</a:t>
            </a:fld>
            <a:endParaRPr lang="fr-FR"/>
          </a:p>
        </p:txBody>
      </p:sp>
    </p:spTree>
    <p:extLst>
      <p:ext uri="{BB962C8B-B14F-4D97-AF65-F5344CB8AC3E}">
        <p14:creationId xmlns:p14="http://schemas.microsoft.com/office/powerpoint/2010/main" val="218545955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572CB80E-7285-997A-7A10-129D5C4D6342}"/>
              </a:ext>
            </a:extLst>
          </p:cNvPr>
          <p:cNvSpPr>
            <a:spLocks noGrp="1"/>
          </p:cNvSpPr>
          <p:nvPr>
            <p:ph type="dt" sz="half" idx="10"/>
          </p:nvPr>
        </p:nvSpPr>
        <p:spPr/>
        <p:txBody>
          <a:bodyPr/>
          <a:lstStyle/>
          <a:p>
            <a:fld id="{A31DEFD2-09AB-4D26-BB00-E212F9E994D2}" type="datetime1">
              <a:rPr lang="fr-FR" smtClean="0"/>
              <a:t>31/07/2023</a:t>
            </a:fld>
            <a:endParaRPr lang="fr-FR"/>
          </a:p>
        </p:txBody>
      </p:sp>
      <p:sp>
        <p:nvSpPr>
          <p:cNvPr id="3" name="Espace réservé du pied de page 2">
            <a:extLst>
              <a:ext uri="{FF2B5EF4-FFF2-40B4-BE49-F238E27FC236}">
                <a16:creationId xmlns:a16="http://schemas.microsoft.com/office/drawing/2014/main" id="{02C48F58-9304-C429-E065-75790E06741C}"/>
              </a:ext>
            </a:extLst>
          </p:cNvPr>
          <p:cNvSpPr>
            <a:spLocks noGrp="1"/>
          </p:cNvSpPr>
          <p:nvPr>
            <p:ph type="ftr" sz="quarter" idx="11"/>
          </p:nvPr>
        </p:nvSpPr>
        <p:spPr/>
        <p:txBody>
          <a:bodyPr/>
          <a:lstStyle/>
          <a:p>
            <a:endParaRPr lang="fr-FR"/>
          </a:p>
        </p:txBody>
      </p:sp>
      <p:sp>
        <p:nvSpPr>
          <p:cNvPr id="4" name="Espace réservé du numéro de diapositive 3">
            <a:extLst>
              <a:ext uri="{FF2B5EF4-FFF2-40B4-BE49-F238E27FC236}">
                <a16:creationId xmlns:a16="http://schemas.microsoft.com/office/drawing/2014/main" id="{A39ED354-1CED-1074-83DE-3D597CD512B3}"/>
              </a:ext>
            </a:extLst>
          </p:cNvPr>
          <p:cNvSpPr>
            <a:spLocks noGrp="1"/>
          </p:cNvSpPr>
          <p:nvPr>
            <p:ph type="sldNum" sz="quarter" idx="12"/>
          </p:nvPr>
        </p:nvSpPr>
        <p:spPr/>
        <p:txBody>
          <a:bodyPr/>
          <a:lstStyle/>
          <a:p>
            <a:fld id="{1E4DEF4B-E9D5-184E-A6E4-022582576909}" type="slidenum">
              <a:rPr lang="fr-FR" smtClean="0"/>
              <a:t>‹#›</a:t>
            </a:fld>
            <a:endParaRPr lang="fr-FR"/>
          </a:p>
        </p:txBody>
      </p:sp>
    </p:spTree>
    <p:extLst>
      <p:ext uri="{BB962C8B-B14F-4D97-AF65-F5344CB8AC3E}">
        <p14:creationId xmlns:p14="http://schemas.microsoft.com/office/powerpoint/2010/main" val="10440413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FC83DAD-276E-A467-187E-8EAE2A9F0778}"/>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AD49BFD3-3370-DCCF-3FDE-27259D38241C}"/>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64F1CA91-DC0A-8A96-8E7E-4256F1043F52}"/>
              </a:ext>
            </a:extLst>
          </p:cNvPr>
          <p:cNvSpPr>
            <a:spLocks noGrp="1"/>
          </p:cNvSpPr>
          <p:nvPr>
            <p:ph type="dt" sz="half" idx="10"/>
          </p:nvPr>
        </p:nvSpPr>
        <p:spPr>
          <a:xfrm>
            <a:off x="838200" y="6356350"/>
            <a:ext cx="2743200" cy="365125"/>
          </a:xfrm>
          <a:prstGeom prst="rect">
            <a:avLst/>
          </a:prstGeom>
        </p:spPr>
        <p:txBody>
          <a:bodyPr/>
          <a:lstStyle/>
          <a:p>
            <a:fld id="{84A81F9C-AF70-4A59-967C-192A0B085D5C}" type="datetime1">
              <a:rPr lang="fr-FR" smtClean="0"/>
              <a:t>31/07/2023</a:t>
            </a:fld>
            <a:endParaRPr lang="fr-FR"/>
          </a:p>
        </p:txBody>
      </p:sp>
      <p:sp>
        <p:nvSpPr>
          <p:cNvPr id="5" name="Espace réservé du pied de page 4">
            <a:extLst>
              <a:ext uri="{FF2B5EF4-FFF2-40B4-BE49-F238E27FC236}">
                <a16:creationId xmlns:a16="http://schemas.microsoft.com/office/drawing/2014/main" id="{41860BAE-5F10-EE33-88B2-02B6FCEF6E84}"/>
              </a:ext>
            </a:extLst>
          </p:cNvPr>
          <p:cNvSpPr>
            <a:spLocks noGrp="1"/>
          </p:cNvSpPr>
          <p:nvPr>
            <p:ph type="ftr" sz="quarter" idx="11"/>
          </p:nvPr>
        </p:nvSpPr>
        <p:spPr>
          <a:xfrm>
            <a:off x="4038600" y="6356350"/>
            <a:ext cx="4114800" cy="365125"/>
          </a:xfrm>
          <a:prstGeom prst="rect">
            <a:avLst/>
          </a:prstGeom>
        </p:spPr>
        <p:txBody>
          <a:bodyPr/>
          <a:lstStyle/>
          <a:p>
            <a:endParaRPr lang="fr-FR"/>
          </a:p>
        </p:txBody>
      </p:sp>
      <p:sp>
        <p:nvSpPr>
          <p:cNvPr id="6" name="Espace réservé du numéro de diapositive 5">
            <a:extLst>
              <a:ext uri="{FF2B5EF4-FFF2-40B4-BE49-F238E27FC236}">
                <a16:creationId xmlns:a16="http://schemas.microsoft.com/office/drawing/2014/main" id="{4D7AB8DA-9FB7-705F-89D7-4150D5CC97CD}"/>
              </a:ext>
            </a:extLst>
          </p:cNvPr>
          <p:cNvSpPr>
            <a:spLocks noGrp="1"/>
          </p:cNvSpPr>
          <p:nvPr>
            <p:ph type="sldNum" sz="quarter" idx="12"/>
          </p:nvPr>
        </p:nvSpPr>
        <p:spPr>
          <a:xfrm>
            <a:off x="8610600" y="6356350"/>
            <a:ext cx="2743200" cy="365125"/>
          </a:xfrm>
          <a:prstGeom prst="rect">
            <a:avLst/>
          </a:prstGeom>
        </p:spPr>
        <p:txBody>
          <a:bodyPr/>
          <a:lstStyle/>
          <a:p>
            <a:fld id="{4A3F4FF3-C51F-064A-B1CB-23BD21A301F8}" type="slidenum">
              <a:rPr lang="fr-FR" smtClean="0"/>
              <a:t>‹#›</a:t>
            </a:fld>
            <a:endParaRPr lang="fr-FR"/>
          </a:p>
        </p:txBody>
      </p:sp>
    </p:spTree>
    <p:extLst>
      <p:ext uri="{BB962C8B-B14F-4D97-AF65-F5344CB8AC3E}">
        <p14:creationId xmlns:p14="http://schemas.microsoft.com/office/powerpoint/2010/main" val="145762973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6B74F9B-C74C-BACB-9946-9E03B706A036}"/>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D03C805E-32F3-7704-5EBC-3AF0E59913F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D1092D3A-AB0A-A898-CA2D-AF50F4AFDDB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72571442-41C1-FCE5-8D73-07FB9C366689}"/>
              </a:ext>
            </a:extLst>
          </p:cNvPr>
          <p:cNvSpPr>
            <a:spLocks noGrp="1"/>
          </p:cNvSpPr>
          <p:nvPr>
            <p:ph type="dt" sz="half" idx="10"/>
          </p:nvPr>
        </p:nvSpPr>
        <p:spPr/>
        <p:txBody>
          <a:bodyPr/>
          <a:lstStyle/>
          <a:p>
            <a:fld id="{4E93EFA4-1743-455E-AFEF-F997D9624EDA}" type="datetime1">
              <a:rPr lang="fr-FR" smtClean="0"/>
              <a:t>31/07/2023</a:t>
            </a:fld>
            <a:endParaRPr lang="fr-FR"/>
          </a:p>
        </p:txBody>
      </p:sp>
      <p:sp>
        <p:nvSpPr>
          <p:cNvPr id="6" name="Espace réservé du pied de page 5">
            <a:extLst>
              <a:ext uri="{FF2B5EF4-FFF2-40B4-BE49-F238E27FC236}">
                <a16:creationId xmlns:a16="http://schemas.microsoft.com/office/drawing/2014/main" id="{DE46A2E7-D577-FB90-3D31-B615D8C174EF}"/>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B6EBA188-9B94-32F4-A03E-90833285A827}"/>
              </a:ext>
            </a:extLst>
          </p:cNvPr>
          <p:cNvSpPr>
            <a:spLocks noGrp="1"/>
          </p:cNvSpPr>
          <p:nvPr>
            <p:ph type="sldNum" sz="quarter" idx="12"/>
          </p:nvPr>
        </p:nvSpPr>
        <p:spPr/>
        <p:txBody>
          <a:bodyPr/>
          <a:lstStyle/>
          <a:p>
            <a:fld id="{1E4DEF4B-E9D5-184E-A6E4-022582576909}" type="slidenum">
              <a:rPr lang="fr-FR" smtClean="0"/>
              <a:t>‹#›</a:t>
            </a:fld>
            <a:endParaRPr lang="fr-FR"/>
          </a:p>
        </p:txBody>
      </p:sp>
    </p:spTree>
    <p:extLst>
      <p:ext uri="{BB962C8B-B14F-4D97-AF65-F5344CB8AC3E}">
        <p14:creationId xmlns:p14="http://schemas.microsoft.com/office/powerpoint/2010/main" val="248379673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2B8B247-2DF7-178B-1E80-71298733079E}"/>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844D81BF-6F37-A243-0698-7CC4613F3EA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a:extLst>
              <a:ext uri="{FF2B5EF4-FFF2-40B4-BE49-F238E27FC236}">
                <a16:creationId xmlns:a16="http://schemas.microsoft.com/office/drawing/2014/main" id="{93BB0503-9C52-A333-B574-044C80C872D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D15D1801-EE78-89BF-4BBB-608605C656D2}"/>
              </a:ext>
            </a:extLst>
          </p:cNvPr>
          <p:cNvSpPr>
            <a:spLocks noGrp="1"/>
          </p:cNvSpPr>
          <p:nvPr>
            <p:ph type="dt" sz="half" idx="10"/>
          </p:nvPr>
        </p:nvSpPr>
        <p:spPr/>
        <p:txBody>
          <a:bodyPr/>
          <a:lstStyle/>
          <a:p>
            <a:fld id="{C4435C48-EF1A-4778-A349-5410F126B4D1}" type="datetime1">
              <a:rPr lang="fr-FR" smtClean="0"/>
              <a:t>31/07/2023</a:t>
            </a:fld>
            <a:endParaRPr lang="fr-FR"/>
          </a:p>
        </p:txBody>
      </p:sp>
      <p:sp>
        <p:nvSpPr>
          <p:cNvPr id="6" name="Espace réservé du pied de page 5">
            <a:extLst>
              <a:ext uri="{FF2B5EF4-FFF2-40B4-BE49-F238E27FC236}">
                <a16:creationId xmlns:a16="http://schemas.microsoft.com/office/drawing/2014/main" id="{64F9F3A9-569C-0D60-3B25-3C1E52CD60CB}"/>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A37FBF1B-D3EB-0ADA-F5C9-F5E0685CFF39}"/>
              </a:ext>
            </a:extLst>
          </p:cNvPr>
          <p:cNvSpPr>
            <a:spLocks noGrp="1"/>
          </p:cNvSpPr>
          <p:nvPr>
            <p:ph type="sldNum" sz="quarter" idx="12"/>
          </p:nvPr>
        </p:nvSpPr>
        <p:spPr/>
        <p:txBody>
          <a:bodyPr/>
          <a:lstStyle/>
          <a:p>
            <a:fld id="{1E4DEF4B-E9D5-184E-A6E4-022582576909}" type="slidenum">
              <a:rPr lang="fr-FR" smtClean="0"/>
              <a:t>‹#›</a:t>
            </a:fld>
            <a:endParaRPr lang="fr-FR"/>
          </a:p>
        </p:txBody>
      </p:sp>
    </p:spTree>
    <p:extLst>
      <p:ext uri="{BB962C8B-B14F-4D97-AF65-F5344CB8AC3E}">
        <p14:creationId xmlns:p14="http://schemas.microsoft.com/office/powerpoint/2010/main" val="86213244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4A806AE-4025-0F36-3EFA-5661773F26B3}"/>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826060BD-304D-A55D-1454-AB193BD680A1}"/>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600F7221-3A27-5123-DC0A-6255AB832B1D}"/>
              </a:ext>
            </a:extLst>
          </p:cNvPr>
          <p:cNvSpPr>
            <a:spLocks noGrp="1"/>
          </p:cNvSpPr>
          <p:nvPr>
            <p:ph type="dt" sz="half" idx="10"/>
          </p:nvPr>
        </p:nvSpPr>
        <p:spPr/>
        <p:txBody>
          <a:bodyPr/>
          <a:lstStyle/>
          <a:p>
            <a:fld id="{EC76FD64-F84C-436A-8F2C-3B4324786485}" type="datetime1">
              <a:rPr lang="fr-FR" smtClean="0"/>
              <a:t>31/07/2023</a:t>
            </a:fld>
            <a:endParaRPr lang="fr-FR"/>
          </a:p>
        </p:txBody>
      </p:sp>
      <p:sp>
        <p:nvSpPr>
          <p:cNvPr id="5" name="Espace réservé du pied de page 4">
            <a:extLst>
              <a:ext uri="{FF2B5EF4-FFF2-40B4-BE49-F238E27FC236}">
                <a16:creationId xmlns:a16="http://schemas.microsoft.com/office/drawing/2014/main" id="{97C20E30-8B23-5492-8843-EC142E80EB2B}"/>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94E8F78B-6185-EA3B-08B8-F0B288FB63DA}"/>
              </a:ext>
            </a:extLst>
          </p:cNvPr>
          <p:cNvSpPr>
            <a:spLocks noGrp="1"/>
          </p:cNvSpPr>
          <p:nvPr>
            <p:ph type="sldNum" sz="quarter" idx="12"/>
          </p:nvPr>
        </p:nvSpPr>
        <p:spPr/>
        <p:txBody>
          <a:bodyPr/>
          <a:lstStyle/>
          <a:p>
            <a:fld id="{1E4DEF4B-E9D5-184E-A6E4-022582576909}" type="slidenum">
              <a:rPr lang="fr-FR" smtClean="0"/>
              <a:t>‹#›</a:t>
            </a:fld>
            <a:endParaRPr lang="fr-FR"/>
          </a:p>
        </p:txBody>
      </p:sp>
    </p:spTree>
    <p:extLst>
      <p:ext uri="{BB962C8B-B14F-4D97-AF65-F5344CB8AC3E}">
        <p14:creationId xmlns:p14="http://schemas.microsoft.com/office/powerpoint/2010/main" val="423572728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3CA29BC2-19EB-15E7-ECD5-66E9382035DB}"/>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EA7C60A4-9496-3042-5320-9B696393CC06}"/>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6C5226CB-A785-4ECF-FCDB-2EC381E6A07F}"/>
              </a:ext>
            </a:extLst>
          </p:cNvPr>
          <p:cNvSpPr>
            <a:spLocks noGrp="1"/>
          </p:cNvSpPr>
          <p:nvPr>
            <p:ph type="dt" sz="half" idx="10"/>
          </p:nvPr>
        </p:nvSpPr>
        <p:spPr/>
        <p:txBody>
          <a:bodyPr/>
          <a:lstStyle/>
          <a:p>
            <a:fld id="{8FC6E179-9D31-432E-BA8B-189B96BBF7BD}" type="datetime1">
              <a:rPr lang="fr-FR" smtClean="0"/>
              <a:t>31/07/2023</a:t>
            </a:fld>
            <a:endParaRPr lang="fr-FR"/>
          </a:p>
        </p:txBody>
      </p:sp>
      <p:sp>
        <p:nvSpPr>
          <p:cNvPr id="5" name="Espace réservé du pied de page 4">
            <a:extLst>
              <a:ext uri="{FF2B5EF4-FFF2-40B4-BE49-F238E27FC236}">
                <a16:creationId xmlns:a16="http://schemas.microsoft.com/office/drawing/2014/main" id="{DDC39801-7850-081F-63A5-94DA4CF820B2}"/>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B9A3C1DC-26EA-7605-1C9E-02D3479DC942}"/>
              </a:ext>
            </a:extLst>
          </p:cNvPr>
          <p:cNvSpPr>
            <a:spLocks noGrp="1"/>
          </p:cNvSpPr>
          <p:nvPr>
            <p:ph type="sldNum" sz="quarter" idx="12"/>
          </p:nvPr>
        </p:nvSpPr>
        <p:spPr/>
        <p:txBody>
          <a:bodyPr/>
          <a:lstStyle/>
          <a:p>
            <a:fld id="{1E4DEF4B-E9D5-184E-A6E4-022582576909}" type="slidenum">
              <a:rPr lang="fr-FR" smtClean="0"/>
              <a:t>‹#›</a:t>
            </a:fld>
            <a:endParaRPr lang="fr-FR"/>
          </a:p>
        </p:txBody>
      </p:sp>
    </p:spTree>
    <p:extLst>
      <p:ext uri="{BB962C8B-B14F-4D97-AF65-F5344CB8AC3E}">
        <p14:creationId xmlns:p14="http://schemas.microsoft.com/office/powerpoint/2010/main" val="8506116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326EF94-B030-543D-F940-B3F134B94129}"/>
              </a:ext>
            </a:extLst>
          </p:cNvPr>
          <p:cNvSpPr>
            <a:spLocks noGrp="1"/>
          </p:cNvSpPr>
          <p:nvPr>
            <p:ph type="title"/>
          </p:nvPr>
        </p:nvSpPr>
        <p:spPr>
          <a:xfrm>
            <a:off x="838200" y="365125"/>
            <a:ext cx="10515600" cy="1325563"/>
          </a:xfrm>
          <a:prstGeom prst="rect">
            <a:avLst/>
          </a:prstGeom>
        </p:spPr>
        <p:txBody>
          <a:bodyPr/>
          <a:lstStyle/>
          <a:p>
            <a:r>
              <a:rPr lang="fr-FR"/>
              <a:t>Modifiez le style du titre</a:t>
            </a:r>
          </a:p>
        </p:txBody>
      </p:sp>
      <p:sp>
        <p:nvSpPr>
          <p:cNvPr id="3" name="Espace réservé du contenu 2">
            <a:extLst>
              <a:ext uri="{FF2B5EF4-FFF2-40B4-BE49-F238E27FC236}">
                <a16:creationId xmlns:a16="http://schemas.microsoft.com/office/drawing/2014/main" id="{0F9DD78D-7789-6B47-B9F9-9CE7B7E158EC}"/>
              </a:ext>
            </a:extLst>
          </p:cNvPr>
          <p:cNvSpPr>
            <a:spLocks noGrp="1"/>
          </p:cNvSpPr>
          <p:nvPr>
            <p:ph sz="half" idx="1"/>
          </p:nvPr>
        </p:nvSpPr>
        <p:spPr>
          <a:xfrm>
            <a:off x="838200" y="1825625"/>
            <a:ext cx="5181600" cy="4351338"/>
          </a:xfrm>
          <a:prstGeom prst="rect">
            <a:avLst/>
          </a:prstGeo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7DB0E5C3-CCB7-A47F-B64F-404C5AFDDAF1}"/>
              </a:ext>
            </a:extLst>
          </p:cNvPr>
          <p:cNvSpPr>
            <a:spLocks noGrp="1"/>
          </p:cNvSpPr>
          <p:nvPr>
            <p:ph sz="half" idx="2"/>
          </p:nvPr>
        </p:nvSpPr>
        <p:spPr>
          <a:xfrm>
            <a:off x="6172200" y="1825625"/>
            <a:ext cx="5181600" cy="4351338"/>
          </a:xfrm>
          <a:prstGeom prst="rect">
            <a:avLst/>
          </a:prstGeo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63368325-1B1D-D3A1-E37C-B995872C2C66}"/>
              </a:ext>
            </a:extLst>
          </p:cNvPr>
          <p:cNvSpPr>
            <a:spLocks noGrp="1"/>
          </p:cNvSpPr>
          <p:nvPr>
            <p:ph type="dt" sz="half" idx="10"/>
          </p:nvPr>
        </p:nvSpPr>
        <p:spPr>
          <a:xfrm>
            <a:off x="838200" y="6356350"/>
            <a:ext cx="2743200" cy="365125"/>
          </a:xfrm>
          <a:prstGeom prst="rect">
            <a:avLst/>
          </a:prstGeom>
        </p:spPr>
        <p:txBody>
          <a:bodyPr/>
          <a:lstStyle/>
          <a:p>
            <a:fld id="{4996C745-19AB-4070-8A91-6E2585F83F7C}" type="datetime1">
              <a:rPr lang="fr-FR" smtClean="0"/>
              <a:t>31/07/2023</a:t>
            </a:fld>
            <a:endParaRPr lang="fr-FR"/>
          </a:p>
        </p:txBody>
      </p:sp>
      <p:sp>
        <p:nvSpPr>
          <p:cNvPr id="6" name="Espace réservé du pied de page 5">
            <a:extLst>
              <a:ext uri="{FF2B5EF4-FFF2-40B4-BE49-F238E27FC236}">
                <a16:creationId xmlns:a16="http://schemas.microsoft.com/office/drawing/2014/main" id="{89B743D2-AA76-4443-9A23-3F1B6B2F0A9F}"/>
              </a:ext>
            </a:extLst>
          </p:cNvPr>
          <p:cNvSpPr>
            <a:spLocks noGrp="1"/>
          </p:cNvSpPr>
          <p:nvPr>
            <p:ph type="ftr" sz="quarter" idx="11"/>
          </p:nvPr>
        </p:nvSpPr>
        <p:spPr>
          <a:xfrm>
            <a:off x="4038600" y="6356350"/>
            <a:ext cx="4114800" cy="365125"/>
          </a:xfrm>
          <a:prstGeom prst="rect">
            <a:avLst/>
          </a:prstGeom>
        </p:spPr>
        <p:txBody>
          <a:bodyPr/>
          <a:lstStyle/>
          <a:p>
            <a:endParaRPr lang="fr-FR"/>
          </a:p>
        </p:txBody>
      </p:sp>
      <p:sp>
        <p:nvSpPr>
          <p:cNvPr id="7" name="Espace réservé du numéro de diapositive 6">
            <a:extLst>
              <a:ext uri="{FF2B5EF4-FFF2-40B4-BE49-F238E27FC236}">
                <a16:creationId xmlns:a16="http://schemas.microsoft.com/office/drawing/2014/main" id="{140B4C71-F6C5-7774-0253-ACB5C1B72228}"/>
              </a:ext>
            </a:extLst>
          </p:cNvPr>
          <p:cNvSpPr>
            <a:spLocks noGrp="1"/>
          </p:cNvSpPr>
          <p:nvPr>
            <p:ph type="sldNum" sz="quarter" idx="12"/>
          </p:nvPr>
        </p:nvSpPr>
        <p:spPr>
          <a:xfrm>
            <a:off x="8610600" y="6356350"/>
            <a:ext cx="2743200" cy="365125"/>
          </a:xfrm>
          <a:prstGeom prst="rect">
            <a:avLst/>
          </a:prstGeom>
        </p:spPr>
        <p:txBody>
          <a:bodyPr/>
          <a:lstStyle/>
          <a:p>
            <a:fld id="{4A3F4FF3-C51F-064A-B1CB-23BD21A301F8}" type="slidenum">
              <a:rPr lang="fr-FR" smtClean="0"/>
              <a:t>‹#›</a:t>
            </a:fld>
            <a:endParaRPr lang="fr-FR"/>
          </a:p>
        </p:txBody>
      </p:sp>
    </p:spTree>
    <p:extLst>
      <p:ext uri="{BB962C8B-B14F-4D97-AF65-F5344CB8AC3E}">
        <p14:creationId xmlns:p14="http://schemas.microsoft.com/office/powerpoint/2010/main" val="40377957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E551408-0D89-1F1A-FF39-77C99966CCB8}"/>
              </a:ext>
            </a:extLst>
          </p:cNvPr>
          <p:cNvSpPr>
            <a:spLocks noGrp="1"/>
          </p:cNvSpPr>
          <p:nvPr>
            <p:ph type="title"/>
          </p:nvPr>
        </p:nvSpPr>
        <p:spPr>
          <a:xfrm>
            <a:off x="839788" y="365125"/>
            <a:ext cx="10515600" cy="1325563"/>
          </a:xfrm>
          <a:prstGeom prst="rect">
            <a:avLst/>
          </a:prstGeom>
        </p:spPr>
        <p:txBody>
          <a:bodyPr/>
          <a:lstStyle/>
          <a:p>
            <a:r>
              <a:rPr lang="fr-FR"/>
              <a:t>Modifiez le style du titre</a:t>
            </a:r>
          </a:p>
        </p:txBody>
      </p:sp>
      <p:sp>
        <p:nvSpPr>
          <p:cNvPr id="3" name="Espace réservé du texte 2">
            <a:extLst>
              <a:ext uri="{FF2B5EF4-FFF2-40B4-BE49-F238E27FC236}">
                <a16:creationId xmlns:a16="http://schemas.microsoft.com/office/drawing/2014/main" id="{B4111FFD-F368-8EA1-82DB-BEDC7446D5E5}"/>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1B3919DC-D11C-E78E-CAEA-22CFDF228B69}"/>
              </a:ext>
            </a:extLst>
          </p:cNvPr>
          <p:cNvSpPr>
            <a:spLocks noGrp="1"/>
          </p:cNvSpPr>
          <p:nvPr>
            <p:ph sz="half" idx="2"/>
          </p:nvPr>
        </p:nvSpPr>
        <p:spPr>
          <a:xfrm>
            <a:off x="839788" y="2505075"/>
            <a:ext cx="5157787" cy="3684588"/>
          </a:xfrm>
          <a:prstGeom prst="rect">
            <a:avLst/>
          </a:prstGeo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8DD2494C-97B7-40C1-536E-7C6BF4618135}"/>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7FCB49B3-1804-FCC7-4627-2F0577FEC329}"/>
              </a:ext>
            </a:extLst>
          </p:cNvPr>
          <p:cNvSpPr>
            <a:spLocks noGrp="1"/>
          </p:cNvSpPr>
          <p:nvPr>
            <p:ph sz="quarter" idx="4"/>
          </p:nvPr>
        </p:nvSpPr>
        <p:spPr>
          <a:xfrm>
            <a:off x="6172200" y="2505075"/>
            <a:ext cx="5183188" cy="3684588"/>
          </a:xfrm>
          <a:prstGeom prst="rect">
            <a:avLst/>
          </a:prstGeo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8280EDEF-2CFA-0DD6-44A8-EAC28D7184BE}"/>
              </a:ext>
            </a:extLst>
          </p:cNvPr>
          <p:cNvSpPr>
            <a:spLocks noGrp="1"/>
          </p:cNvSpPr>
          <p:nvPr>
            <p:ph type="dt" sz="half" idx="10"/>
          </p:nvPr>
        </p:nvSpPr>
        <p:spPr>
          <a:xfrm>
            <a:off x="838200" y="6356350"/>
            <a:ext cx="2743200" cy="365125"/>
          </a:xfrm>
          <a:prstGeom prst="rect">
            <a:avLst/>
          </a:prstGeom>
        </p:spPr>
        <p:txBody>
          <a:bodyPr/>
          <a:lstStyle/>
          <a:p>
            <a:fld id="{BEE4BF9B-A715-4F1E-976A-787AA05FAB8E}" type="datetime1">
              <a:rPr lang="fr-FR" smtClean="0"/>
              <a:t>31/07/2023</a:t>
            </a:fld>
            <a:endParaRPr lang="fr-FR"/>
          </a:p>
        </p:txBody>
      </p:sp>
      <p:sp>
        <p:nvSpPr>
          <p:cNvPr id="8" name="Espace réservé du pied de page 7">
            <a:extLst>
              <a:ext uri="{FF2B5EF4-FFF2-40B4-BE49-F238E27FC236}">
                <a16:creationId xmlns:a16="http://schemas.microsoft.com/office/drawing/2014/main" id="{847464E6-89DF-FA71-5C3F-3D8942BE03ED}"/>
              </a:ext>
            </a:extLst>
          </p:cNvPr>
          <p:cNvSpPr>
            <a:spLocks noGrp="1"/>
          </p:cNvSpPr>
          <p:nvPr>
            <p:ph type="ftr" sz="quarter" idx="11"/>
          </p:nvPr>
        </p:nvSpPr>
        <p:spPr>
          <a:xfrm>
            <a:off x="4038600" y="6356350"/>
            <a:ext cx="4114800" cy="365125"/>
          </a:xfrm>
          <a:prstGeom prst="rect">
            <a:avLst/>
          </a:prstGeom>
        </p:spPr>
        <p:txBody>
          <a:bodyPr/>
          <a:lstStyle/>
          <a:p>
            <a:endParaRPr lang="fr-FR"/>
          </a:p>
        </p:txBody>
      </p:sp>
      <p:sp>
        <p:nvSpPr>
          <p:cNvPr id="9" name="Espace réservé du numéro de diapositive 8">
            <a:extLst>
              <a:ext uri="{FF2B5EF4-FFF2-40B4-BE49-F238E27FC236}">
                <a16:creationId xmlns:a16="http://schemas.microsoft.com/office/drawing/2014/main" id="{8E91A5CD-97DD-6937-0C1D-CF7C833190A9}"/>
              </a:ext>
            </a:extLst>
          </p:cNvPr>
          <p:cNvSpPr>
            <a:spLocks noGrp="1"/>
          </p:cNvSpPr>
          <p:nvPr>
            <p:ph type="sldNum" sz="quarter" idx="12"/>
          </p:nvPr>
        </p:nvSpPr>
        <p:spPr>
          <a:xfrm>
            <a:off x="8610600" y="6356350"/>
            <a:ext cx="2743200" cy="365125"/>
          </a:xfrm>
          <a:prstGeom prst="rect">
            <a:avLst/>
          </a:prstGeom>
        </p:spPr>
        <p:txBody>
          <a:bodyPr/>
          <a:lstStyle/>
          <a:p>
            <a:fld id="{4A3F4FF3-C51F-064A-B1CB-23BD21A301F8}" type="slidenum">
              <a:rPr lang="fr-FR" smtClean="0"/>
              <a:t>‹#›</a:t>
            </a:fld>
            <a:endParaRPr lang="fr-FR"/>
          </a:p>
        </p:txBody>
      </p:sp>
    </p:spTree>
    <p:extLst>
      <p:ext uri="{BB962C8B-B14F-4D97-AF65-F5344CB8AC3E}">
        <p14:creationId xmlns:p14="http://schemas.microsoft.com/office/powerpoint/2010/main" val="9853938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F143671-4EBD-0762-A3D5-7451D5F3198B}"/>
              </a:ext>
            </a:extLst>
          </p:cNvPr>
          <p:cNvSpPr>
            <a:spLocks noGrp="1"/>
          </p:cNvSpPr>
          <p:nvPr>
            <p:ph type="title"/>
          </p:nvPr>
        </p:nvSpPr>
        <p:spPr>
          <a:xfrm>
            <a:off x="838200" y="365125"/>
            <a:ext cx="10515600" cy="1325563"/>
          </a:xfrm>
          <a:prstGeom prst="rect">
            <a:avLst/>
          </a:prstGeom>
        </p:spPr>
        <p:txBody>
          <a:bodyPr/>
          <a:lstStyle/>
          <a:p>
            <a:r>
              <a:rPr lang="fr-FR"/>
              <a:t>Modifiez le style du titre</a:t>
            </a:r>
          </a:p>
        </p:txBody>
      </p:sp>
      <p:sp>
        <p:nvSpPr>
          <p:cNvPr id="3" name="Espace réservé de la date 2">
            <a:extLst>
              <a:ext uri="{FF2B5EF4-FFF2-40B4-BE49-F238E27FC236}">
                <a16:creationId xmlns:a16="http://schemas.microsoft.com/office/drawing/2014/main" id="{F959B1B3-133B-7C44-DBD4-A793996FD8FC}"/>
              </a:ext>
            </a:extLst>
          </p:cNvPr>
          <p:cNvSpPr>
            <a:spLocks noGrp="1"/>
          </p:cNvSpPr>
          <p:nvPr>
            <p:ph type="dt" sz="half" idx="10"/>
          </p:nvPr>
        </p:nvSpPr>
        <p:spPr>
          <a:xfrm>
            <a:off x="838200" y="6356350"/>
            <a:ext cx="2743200" cy="365125"/>
          </a:xfrm>
          <a:prstGeom prst="rect">
            <a:avLst/>
          </a:prstGeom>
        </p:spPr>
        <p:txBody>
          <a:bodyPr/>
          <a:lstStyle/>
          <a:p>
            <a:fld id="{5AC3C83C-35AE-49C5-924F-A8C860E07FC7}" type="datetime1">
              <a:rPr lang="fr-FR" smtClean="0"/>
              <a:t>31/07/2023</a:t>
            </a:fld>
            <a:endParaRPr lang="fr-FR"/>
          </a:p>
        </p:txBody>
      </p:sp>
      <p:sp>
        <p:nvSpPr>
          <p:cNvPr id="4" name="Espace réservé du pied de page 3">
            <a:extLst>
              <a:ext uri="{FF2B5EF4-FFF2-40B4-BE49-F238E27FC236}">
                <a16:creationId xmlns:a16="http://schemas.microsoft.com/office/drawing/2014/main" id="{AD6EDBD3-13EA-671D-1518-262B284497C4}"/>
              </a:ext>
            </a:extLst>
          </p:cNvPr>
          <p:cNvSpPr>
            <a:spLocks noGrp="1"/>
          </p:cNvSpPr>
          <p:nvPr>
            <p:ph type="ftr" sz="quarter" idx="11"/>
          </p:nvPr>
        </p:nvSpPr>
        <p:spPr>
          <a:xfrm>
            <a:off x="4038600" y="6356350"/>
            <a:ext cx="4114800" cy="365125"/>
          </a:xfrm>
          <a:prstGeom prst="rect">
            <a:avLst/>
          </a:prstGeom>
        </p:spPr>
        <p:txBody>
          <a:bodyPr/>
          <a:lstStyle/>
          <a:p>
            <a:endParaRPr lang="fr-FR"/>
          </a:p>
        </p:txBody>
      </p:sp>
      <p:sp>
        <p:nvSpPr>
          <p:cNvPr id="5" name="Espace réservé du numéro de diapositive 4">
            <a:extLst>
              <a:ext uri="{FF2B5EF4-FFF2-40B4-BE49-F238E27FC236}">
                <a16:creationId xmlns:a16="http://schemas.microsoft.com/office/drawing/2014/main" id="{482B0DAD-3C1D-79A3-AA50-F94C1874F9CD}"/>
              </a:ext>
            </a:extLst>
          </p:cNvPr>
          <p:cNvSpPr>
            <a:spLocks noGrp="1"/>
          </p:cNvSpPr>
          <p:nvPr>
            <p:ph type="sldNum" sz="quarter" idx="12"/>
          </p:nvPr>
        </p:nvSpPr>
        <p:spPr>
          <a:xfrm>
            <a:off x="8610600" y="6356350"/>
            <a:ext cx="2743200" cy="365125"/>
          </a:xfrm>
          <a:prstGeom prst="rect">
            <a:avLst/>
          </a:prstGeom>
        </p:spPr>
        <p:txBody>
          <a:bodyPr/>
          <a:lstStyle/>
          <a:p>
            <a:fld id="{4A3F4FF3-C51F-064A-B1CB-23BD21A301F8}" type="slidenum">
              <a:rPr lang="fr-FR" smtClean="0"/>
              <a:t>‹#›</a:t>
            </a:fld>
            <a:endParaRPr lang="fr-FR"/>
          </a:p>
        </p:txBody>
      </p:sp>
    </p:spTree>
    <p:extLst>
      <p:ext uri="{BB962C8B-B14F-4D97-AF65-F5344CB8AC3E}">
        <p14:creationId xmlns:p14="http://schemas.microsoft.com/office/powerpoint/2010/main" val="25619739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A9EC60D6-6852-0AE3-4D72-C558AC8238B0}"/>
              </a:ext>
            </a:extLst>
          </p:cNvPr>
          <p:cNvSpPr>
            <a:spLocks noGrp="1"/>
          </p:cNvSpPr>
          <p:nvPr>
            <p:ph type="dt" sz="half" idx="10"/>
          </p:nvPr>
        </p:nvSpPr>
        <p:spPr>
          <a:xfrm>
            <a:off x="838200" y="6356350"/>
            <a:ext cx="2743200" cy="365125"/>
          </a:xfrm>
          <a:prstGeom prst="rect">
            <a:avLst/>
          </a:prstGeom>
        </p:spPr>
        <p:txBody>
          <a:bodyPr/>
          <a:lstStyle/>
          <a:p>
            <a:fld id="{EDDC4A90-1F3C-4C93-AE4E-4B4D3762103D}" type="datetime1">
              <a:rPr lang="fr-FR" smtClean="0"/>
              <a:t>31/07/2023</a:t>
            </a:fld>
            <a:endParaRPr lang="fr-FR"/>
          </a:p>
        </p:txBody>
      </p:sp>
      <p:sp>
        <p:nvSpPr>
          <p:cNvPr id="3" name="Espace réservé du pied de page 2">
            <a:extLst>
              <a:ext uri="{FF2B5EF4-FFF2-40B4-BE49-F238E27FC236}">
                <a16:creationId xmlns:a16="http://schemas.microsoft.com/office/drawing/2014/main" id="{BBC3A0E5-F6CF-776B-CDBB-1EE58698337C}"/>
              </a:ext>
            </a:extLst>
          </p:cNvPr>
          <p:cNvSpPr>
            <a:spLocks noGrp="1"/>
          </p:cNvSpPr>
          <p:nvPr>
            <p:ph type="ftr" sz="quarter" idx="11"/>
          </p:nvPr>
        </p:nvSpPr>
        <p:spPr>
          <a:xfrm>
            <a:off x="4038600" y="6356350"/>
            <a:ext cx="4114800" cy="365125"/>
          </a:xfrm>
          <a:prstGeom prst="rect">
            <a:avLst/>
          </a:prstGeom>
        </p:spPr>
        <p:txBody>
          <a:bodyPr/>
          <a:lstStyle/>
          <a:p>
            <a:endParaRPr lang="fr-FR"/>
          </a:p>
        </p:txBody>
      </p:sp>
      <p:sp>
        <p:nvSpPr>
          <p:cNvPr id="4" name="Espace réservé du numéro de diapositive 3">
            <a:extLst>
              <a:ext uri="{FF2B5EF4-FFF2-40B4-BE49-F238E27FC236}">
                <a16:creationId xmlns:a16="http://schemas.microsoft.com/office/drawing/2014/main" id="{88F03113-E699-6771-6096-1CBB7141651A}"/>
              </a:ext>
            </a:extLst>
          </p:cNvPr>
          <p:cNvSpPr>
            <a:spLocks noGrp="1"/>
          </p:cNvSpPr>
          <p:nvPr>
            <p:ph type="sldNum" sz="quarter" idx="12"/>
          </p:nvPr>
        </p:nvSpPr>
        <p:spPr>
          <a:xfrm>
            <a:off x="8610600" y="6356350"/>
            <a:ext cx="2743200" cy="365125"/>
          </a:xfrm>
          <a:prstGeom prst="rect">
            <a:avLst/>
          </a:prstGeom>
        </p:spPr>
        <p:txBody>
          <a:bodyPr/>
          <a:lstStyle/>
          <a:p>
            <a:fld id="{4A3F4FF3-C51F-064A-B1CB-23BD21A301F8}" type="slidenum">
              <a:rPr lang="fr-FR" smtClean="0"/>
              <a:t>‹#›</a:t>
            </a:fld>
            <a:endParaRPr lang="fr-FR"/>
          </a:p>
        </p:txBody>
      </p:sp>
    </p:spTree>
    <p:extLst>
      <p:ext uri="{BB962C8B-B14F-4D97-AF65-F5344CB8AC3E}">
        <p14:creationId xmlns:p14="http://schemas.microsoft.com/office/powerpoint/2010/main" val="4320127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42AF622-512A-6D51-15EE-95BA7E06A4DF}"/>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CFB0F877-525F-419E-E081-0ACC9A4BF48E}"/>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4FA00CD3-5F4A-ACC0-B096-51FF654EDF3B}"/>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DCBA8B0C-36F4-519A-322F-8BEB442C0A64}"/>
              </a:ext>
            </a:extLst>
          </p:cNvPr>
          <p:cNvSpPr>
            <a:spLocks noGrp="1"/>
          </p:cNvSpPr>
          <p:nvPr>
            <p:ph type="dt" sz="half" idx="10"/>
          </p:nvPr>
        </p:nvSpPr>
        <p:spPr>
          <a:xfrm>
            <a:off x="838200" y="6356350"/>
            <a:ext cx="2743200" cy="365125"/>
          </a:xfrm>
          <a:prstGeom prst="rect">
            <a:avLst/>
          </a:prstGeom>
        </p:spPr>
        <p:txBody>
          <a:bodyPr/>
          <a:lstStyle/>
          <a:p>
            <a:fld id="{45C2E2BC-254D-409C-B47D-3BE5EC979516}" type="datetime1">
              <a:rPr lang="fr-FR" smtClean="0"/>
              <a:t>31/07/2023</a:t>
            </a:fld>
            <a:endParaRPr lang="fr-FR"/>
          </a:p>
        </p:txBody>
      </p:sp>
      <p:sp>
        <p:nvSpPr>
          <p:cNvPr id="6" name="Espace réservé du pied de page 5">
            <a:extLst>
              <a:ext uri="{FF2B5EF4-FFF2-40B4-BE49-F238E27FC236}">
                <a16:creationId xmlns:a16="http://schemas.microsoft.com/office/drawing/2014/main" id="{7FDF5E5C-99C1-3876-4480-666FC2683EAF}"/>
              </a:ext>
            </a:extLst>
          </p:cNvPr>
          <p:cNvSpPr>
            <a:spLocks noGrp="1"/>
          </p:cNvSpPr>
          <p:nvPr>
            <p:ph type="ftr" sz="quarter" idx="11"/>
          </p:nvPr>
        </p:nvSpPr>
        <p:spPr>
          <a:xfrm>
            <a:off x="4038600" y="6356350"/>
            <a:ext cx="4114800" cy="365125"/>
          </a:xfrm>
          <a:prstGeom prst="rect">
            <a:avLst/>
          </a:prstGeom>
        </p:spPr>
        <p:txBody>
          <a:bodyPr/>
          <a:lstStyle/>
          <a:p>
            <a:endParaRPr lang="fr-FR"/>
          </a:p>
        </p:txBody>
      </p:sp>
      <p:sp>
        <p:nvSpPr>
          <p:cNvPr id="7" name="Espace réservé du numéro de diapositive 6">
            <a:extLst>
              <a:ext uri="{FF2B5EF4-FFF2-40B4-BE49-F238E27FC236}">
                <a16:creationId xmlns:a16="http://schemas.microsoft.com/office/drawing/2014/main" id="{18F279A0-78AF-4703-AD0A-913676456A09}"/>
              </a:ext>
            </a:extLst>
          </p:cNvPr>
          <p:cNvSpPr>
            <a:spLocks noGrp="1"/>
          </p:cNvSpPr>
          <p:nvPr>
            <p:ph type="sldNum" sz="quarter" idx="12"/>
          </p:nvPr>
        </p:nvSpPr>
        <p:spPr>
          <a:xfrm>
            <a:off x="8610600" y="6356350"/>
            <a:ext cx="2743200" cy="365125"/>
          </a:xfrm>
          <a:prstGeom prst="rect">
            <a:avLst/>
          </a:prstGeom>
        </p:spPr>
        <p:txBody>
          <a:bodyPr/>
          <a:lstStyle/>
          <a:p>
            <a:fld id="{4A3F4FF3-C51F-064A-B1CB-23BD21A301F8}" type="slidenum">
              <a:rPr lang="fr-FR" smtClean="0"/>
              <a:t>‹#›</a:t>
            </a:fld>
            <a:endParaRPr lang="fr-FR"/>
          </a:p>
        </p:txBody>
      </p:sp>
    </p:spTree>
    <p:extLst>
      <p:ext uri="{BB962C8B-B14F-4D97-AF65-F5344CB8AC3E}">
        <p14:creationId xmlns:p14="http://schemas.microsoft.com/office/powerpoint/2010/main" val="18735006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121E606-664C-2061-DB10-E7DFED1BE60E}"/>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124E2D9C-10B9-FFA4-941E-367F1AE65ED5}"/>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a:extLst>
              <a:ext uri="{FF2B5EF4-FFF2-40B4-BE49-F238E27FC236}">
                <a16:creationId xmlns:a16="http://schemas.microsoft.com/office/drawing/2014/main" id="{8638983A-A76E-EB53-C970-7E7A73EF98DA}"/>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6AE29613-9698-8E2B-DE70-E4BCA9C85727}"/>
              </a:ext>
            </a:extLst>
          </p:cNvPr>
          <p:cNvSpPr>
            <a:spLocks noGrp="1"/>
          </p:cNvSpPr>
          <p:nvPr>
            <p:ph type="dt" sz="half" idx="10"/>
          </p:nvPr>
        </p:nvSpPr>
        <p:spPr>
          <a:xfrm>
            <a:off x="838200" y="6356350"/>
            <a:ext cx="2743200" cy="365125"/>
          </a:xfrm>
          <a:prstGeom prst="rect">
            <a:avLst/>
          </a:prstGeom>
        </p:spPr>
        <p:txBody>
          <a:bodyPr/>
          <a:lstStyle/>
          <a:p>
            <a:fld id="{898E07B1-38E8-41EE-9B61-4DEF3EA7880D}" type="datetime1">
              <a:rPr lang="fr-FR" smtClean="0"/>
              <a:t>31/07/2023</a:t>
            </a:fld>
            <a:endParaRPr lang="fr-FR"/>
          </a:p>
        </p:txBody>
      </p:sp>
      <p:sp>
        <p:nvSpPr>
          <p:cNvPr id="6" name="Espace réservé du pied de page 5">
            <a:extLst>
              <a:ext uri="{FF2B5EF4-FFF2-40B4-BE49-F238E27FC236}">
                <a16:creationId xmlns:a16="http://schemas.microsoft.com/office/drawing/2014/main" id="{84AAB6F2-EED0-266B-4233-F972AC71B159}"/>
              </a:ext>
            </a:extLst>
          </p:cNvPr>
          <p:cNvSpPr>
            <a:spLocks noGrp="1"/>
          </p:cNvSpPr>
          <p:nvPr>
            <p:ph type="ftr" sz="quarter" idx="11"/>
          </p:nvPr>
        </p:nvSpPr>
        <p:spPr>
          <a:xfrm>
            <a:off x="4038600" y="6356350"/>
            <a:ext cx="4114800" cy="365125"/>
          </a:xfrm>
          <a:prstGeom prst="rect">
            <a:avLst/>
          </a:prstGeom>
        </p:spPr>
        <p:txBody>
          <a:bodyPr/>
          <a:lstStyle/>
          <a:p>
            <a:endParaRPr lang="fr-FR"/>
          </a:p>
        </p:txBody>
      </p:sp>
      <p:sp>
        <p:nvSpPr>
          <p:cNvPr id="7" name="Espace réservé du numéro de diapositive 6">
            <a:extLst>
              <a:ext uri="{FF2B5EF4-FFF2-40B4-BE49-F238E27FC236}">
                <a16:creationId xmlns:a16="http://schemas.microsoft.com/office/drawing/2014/main" id="{36158E19-7EC1-50A0-41C4-83E09821D38B}"/>
              </a:ext>
            </a:extLst>
          </p:cNvPr>
          <p:cNvSpPr>
            <a:spLocks noGrp="1"/>
          </p:cNvSpPr>
          <p:nvPr>
            <p:ph type="sldNum" sz="quarter" idx="12"/>
          </p:nvPr>
        </p:nvSpPr>
        <p:spPr>
          <a:xfrm>
            <a:off x="8610600" y="6356350"/>
            <a:ext cx="2743200" cy="365125"/>
          </a:xfrm>
          <a:prstGeom prst="rect">
            <a:avLst/>
          </a:prstGeom>
        </p:spPr>
        <p:txBody>
          <a:bodyPr/>
          <a:lstStyle/>
          <a:p>
            <a:fld id="{4A3F4FF3-C51F-064A-B1CB-23BD21A301F8}" type="slidenum">
              <a:rPr lang="fr-FR" smtClean="0"/>
              <a:t>‹#›</a:t>
            </a:fld>
            <a:endParaRPr lang="fr-FR"/>
          </a:p>
        </p:txBody>
      </p:sp>
    </p:spTree>
    <p:extLst>
      <p:ext uri="{BB962C8B-B14F-4D97-AF65-F5344CB8AC3E}">
        <p14:creationId xmlns:p14="http://schemas.microsoft.com/office/powerpoint/2010/main" val="23086504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image" Target="../media/image1.jpeg"/><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5" Type="http://schemas.openxmlformats.org/officeDocument/2006/relationships/image" Target="../media/image3.png"/><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e 6">
            <a:extLst>
              <a:ext uri="{FF2B5EF4-FFF2-40B4-BE49-F238E27FC236}">
                <a16:creationId xmlns:a16="http://schemas.microsoft.com/office/drawing/2014/main" id="{30047F2A-AF55-1E0E-751E-07F26D3751DD}"/>
              </a:ext>
            </a:extLst>
          </p:cNvPr>
          <p:cNvGrpSpPr>
            <a:grpSpLocks noChangeAspect="1"/>
          </p:cNvGrpSpPr>
          <p:nvPr userDrawn="1"/>
        </p:nvGrpSpPr>
        <p:grpSpPr>
          <a:xfrm>
            <a:off x="-12" y="5840670"/>
            <a:ext cx="12192012" cy="1031359"/>
            <a:chOff x="0" y="5826640"/>
            <a:chExt cx="12192000" cy="1031360"/>
          </a:xfrm>
        </p:grpSpPr>
        <p:sp>
          <p:nvSpPr>
            <p:cNvPr id="8" name="Rectangle 7">
              <a:extLst>
                <a:ext uri="{FF2B5EF4-FFF2-40B4-BE49-F238E27FC236}">
                  <a16:creationId xmlns:a16="http://schemas.microsoft.com/office/drawing/2014/main" id="{CB62A5A9-642C-F3C7-9718-E13EB1F16B9B}"/>
                </a:ext>
              </a:extLst>
            </p:cNvPr>
            <p:cNvSpPr/>
            <p:nvPr/>
          </p:nvSpPr>
          <p:spPr>
            <a:xfrm>
              <a:off x="0" y="5826640"/>
              <a:ext cx="12192000" cy="10313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9" name="Image 8">
              <a:extLst>
                <a:ext uri="{FF2B5EF4-FFF2-40B4-BE49-F238E27FC236}">
                  <a16:creationId xmlns:a16="http://schemas.microsoft.com/office/drawing/2014/main" id="{90DE422A-D4BF-B7DB-310F-30E3693933D9}"/>
                </a:ext>
              </a:extLst>
            </p:cNvPr>
            <p:cNvPicPr>
              <a:picLocks noChangeAspect="1"/>
            </p:cNvPicPr>
            <p:nvPr/>
          </p:nvPicPr>
          <p:blipFill rotWithShape="1">
            <a:blip r:embed="rId13" cstate="email">
              <a:extLst>
                <a:ext uri="{28A0092B-C50C-407E-A947-70E740481C1C}">
                  <a14:useLocalDpi xmlns:a14="http://schemas.microsoft.com/office/drawing/2010/main"/>
                </a:ext>
              </a:extLst>
            </a:blip>
            <a:srcRect/>
            <a:stretch/>
          </p:blipFill>
          <p:spPr>
            <a:xfrm>
              <a:off x="7457889" y="6059703"/>
              <a:ext cx="4608000" cy="798297"/>
            </a:xfrm>
            <a:prstGeom prst="rect">
              <a:avLst/>
            </a:prstGeom>
          </p:spPr>
        </p:pic>
        <p:pic>
          <p:nvPicPr>
            <p:cNvPr id="10" name="Image 9">
              <a:extLst>
                <a:ext uri="{FF2B5EF4-FFF2-40B4-BE49-F238E27FC236}">
                  <a16:creationId xmlns:a16="http://schemas.microsoft.com/office/drawing/2014/main" id="{4219D65A-FA6D-6B67-1119-B4D559F15C03}"/>
                </a:ext>
              </a:extLst>
            </p:cNvPr>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a:off x="317088" y="6161981"/>
              <a:ext cx="674820" cy="612000"/>
            </a:xfrm>
            <a:prstGeom prst="rect">
              <a:avLst/>
            </a:prstGeom>
          </p:spPr>
        </p:pic>
      </p:grpSp>
    </p:spTree>
    <p:extLst>
      <p:ext uri="{BB962C8B-B14F-4D97-AF65-F5344CB8AC3E}">
        <p14:creationId xmlns:p14="http://schemas.microsoft.com/office/powerpoint/2010/main" val="366930635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2835676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2645693E-E06A-B778-3E99-8E50DCFEEA3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dirty="0"/>
              <a:t>Modifiez le style du titre</a:t>
            </a:r>
          </a:p>
        </p:txBody>
      </p:sp>
      <p:sp>
        <p:nvSpPr>
          <p:cNvPr id="3" name="Espace réservé du texte 2">
            <a:extLst>
              <a:ext uri="{FF2B5EF4-FFF2-40B4-BE49-F238E27FC236}">
                <a16:creationId xmlns:a16="http://schemas.microsoft.com/office/drawing/2014/main" id="{F9B51781-8E77-97FD-CE25-919F1B6B183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4" name="Espace réservé de la date 3">
            <a:extLst>
              <a:ext uri="{FF2B5EF4-FFF2-40B4-BE49-F238E27FC236}">
                <a16:creationId xmlns:a16="http://schemas.microsoft.com/office/drawing/2014/main" id="{8BB624A3-7AD6-A6C8-3BCC-340CEBE27F1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CBF067E-1062-4EDB-8EF1-53B9F3AFD1E5}" type="datetime1">
              <a:rPr lang="fr-FR" smtClean="0"/>
              <a:t>31/07/2023</a:t>
            </a:fld>
            <a:endParaRPr lang="fr-FR"/>
          </a:p>
        </p:txBody>
      </p:sp>
      <p:sp>
        <p:nvSpPr>
          <p:cNvPr id="5" name="Espace réservé du pied de page 4">
            <a:extLst>
              <a:ext uri="{FF2B5EF4-FFF2-40B4-BE49-F238E27FC236}">
                <a16:creationId xmlns:a16="http://schemas.microsoft.com/office/drawing/2014/main" id="{9963E66E-1A1B-1818-8BF4-BEF5A837EE4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a:extLst>
              <a:ext uri="{FF2B5EF4-FFF2-40B4-BE49-F238E27FC236}">
                <a16:creationId xmlns:a16="http://schemas.microsoft.com/office/drawing/2014/main" id="{C1D2EEA2-AEF5-9797-AC4B-11DD8A90C77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E4DEF4B-E9D5-184E-A6E4-022582576909}" type="slidenum">
              <a:rPr lang="fr-FR" smtClean="0"/>
              <a:t>‹#›</a:t>
            </a:fld>
            <a:endParaRPr lang="fr-FR"/>
          </a:p>
        </p:txBody>
      </p:sp>
      <p:grpSp>
        <p:nvGrpSpPr>
          <p:cNvPr id="7" name="Groupe 6">
            <a:extLst>
              <a:ext uri="{FF2B5EF4-FFF2-40B4-BE49-F238E27FC236}">
                <a16:creationId xmlns:a16="http://schemas.microsoft.com/office/drawing/2014/main" id="{D7A062AD-5087-D364-7A5C-94231477D420}"/>
              </a:ext>
            </a:extLst>
          </p:cNvPr>
          <p:cNvGrpSpPr>
            <a:grpSpLocks noChangeAspect="1"/>
          </p:cNvGrpSpPr>
          <p:nvPr userDrawn="1"/>
        </p:nvGrpSpPr>
        <p:grpSpPr>
          <a:xfrm>
            <a:off x="-12" y="5840670"/>
            <a:ext cx="12192012" cy="1031359"/>
            <a:chOff x="0" y="5826640"/>
            <a:chExt cx="12192000" cy="1031360"/>
          </a:xfrm>
        </p:grpSpPr>
        <p:sp>
          <p:nvSpPr>
            <p:cNvPr id="8" name="Rectangle 7">
              <a:extLst>
                <a:ext uri="{FF2B5EF4-FFF2-40B4-BE49-F238E27FC236}">
                  <a16:creationId xmlns:a16="http://schemas.microsoft.com/office/drawing/2014/main" id="{26983838-3799-E59E-1182-485F1FF162E3}"/>
                </a:ext>
              </a:extLst>
            </p:cNvPr>
            <p:cNvSpPr/>
            <p:nvPr/>
          </p:nvSpPr>
          <p:spPr>
            <a:xfrm>
              <a:off x="0" y="5826640"/>
              <a:ext cx="12192000" cy="10313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9" name="Image 8">
              <a:extLst>
                <a:ext uri="{FF2B5EF4-FFF2-40B4-BE49-F238E27FC236}">
                  <a16:creationId xmlns:a16="http://schemas.microsoft.com/office/drawing/2014/main" id="{3381ECA1-9E21-C7D8-C95A-797207A8D59C}"/>
                </a:ext>
              </a:extLst>
            </p:cNvPr>
            <p:cNvPicPr>
              <a:picLocks noChangeAspect="1"/>
            </p:cNvPicPr>
            <p:nvPr/>
          </p:nvPicPr>
          <p:blipFill rotWithShape="1">
            <a:blip r:embed="rId13" cstate="email">
              <a:extLst>
                <a:ext uri="{28A0092B-C50C-407E-A947-70E740481C1C}">
                  <a14:useLocalDpi xmlns:a14="http://schemas.microsoft.com/office/drawing/2010/main"/>
                </a:ext>
              </a:extLst>
            </a:blip>
            <a:srcRect/>
            <a:stretch/>
          </p:blipFill>
          <p:spPr>
            <a:xfrm>
              <a:off x="7457889" y="6059703"/>
              <a:ext cx="4608000" cy="798297"/>
            </a:xfrm>
            <a:prstGeom prst="rect">
              <a:avLst/>
            </a:prstGeom>
          </p:spPr>
        </p:pic>
        <p:pic>
          <p:nvPicPr>
            <p:cNvPr id="10" name="Image 9">
              <a:extLst>
                <a:ext uri="{FF2B5EF4-FFF2-40B4-BE49-F238E27FC236}">
                  <a16:creationId xmlns:a16="http://schemas.microsoft.com/office/drawing/2014/main" id="{C405A961-6FAD-AE25-AC9E-E8376FD56CF5}"/>
                </a:ext>
              </a:extLst>
            </p:cNvPr>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a:off x="317088" y="6161981"/>
              <a:ext cx="674820" cy="612000"/>
            </a:xfrm>
            <a:prstGeom prst="rect">
              <a:avLst/>
            </a:prstGeom>
          </p:spPr>
        </p:pic>
      </p:grpSp>
      <p:pic>
        <p:nvPicPr>
          <p:cNvPr id="13" name="Image 12">
            <a:extLst>
              <a:ext uri="{FF2B5EF4-FFF2-40B4-BE49-F238E27FC236}">
                <a16:creationId xmlns:a16="http://schemas.microsoft.com/office/drawing/2014/main" id="{00C39EFF-EC47-F07D-C12C-3E4C594DA953}"/>
              </a:ext>
            </a:extLst>
          </p:cNvPr>
          <p:cNvPicPr>
            <a:picLocks noChangeAspect="1"/>
          </p:cNvPicPr>
          <p:nvPr userDrawn="1"/>
        </p:nvPicPr>
        <p:blipFill rotWithShape="1">
          <a:blip r:embed="rId15" cstate="email">
            <a:extLst>
              <a:ext uri="{28A0092B-C50C-407E-A947-70E740481C1C}">
                <a14:useLocalDpi xmlns:a14="http://schemas.microsoft.com/office/drawing/2010/main"/>
              </a:ext>
            </a:extLst>
          </a:blip>
          <a:srcRect/>
          <a:stretch/>
        </p:blipFill>
        <p:spPr>
          <a:xfrm>
            <a:off x="9396336" y="41505"/>
            <a:ext cx="2822559" cy="5785137"/>
          </a:xfrm>
          <a:prstGeom prst="rect">
            <a:avLst/>
          </a:prstGeom>
        </p:spPr>
      </p:pic>
    </p:spTree>
    <p:extLst>
      <p:ext uri="{BB962C8B-B14F-4D97-AF65-F5344CB8AC3E}">
        <p14:creationId xmlns:p14="http://schemas.microsoft.com/office/powerpoint/2010/main" val="55183243"/>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9.png"/><Relationship Id="rId7"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18.xml"/><Relationship Id="rId6" Type="http://schemas.openxmlformats.org/officeDocument/2006/relationships/image" Target="../media/image20.png"/><Relationship Id="rId5" Type="http://schemas.openxmlformats.org/officeDocument/2006/relationships/image" Target="../media/image12.png"/><Relationship Id="rId4" Type="http://schemas.openxmlformats.org/officeDocument/2006/relationships/customXml" Target="../ink/ink5.xml"/><Relationship Id="rId9"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18.xml"/><Relationship Id="rId5" Type="http://schemas.openxmlformats.org/officeDocument/2006/relationships/image" Target="../media/image19.png"/><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customXml" Target="../ink/ink6.xml"/><Relationship Id="rId2" Type="http://schemas.openxmlformats.org/officeDocument/2006/relationships/notesSlide" Target="../notesSlides/notesSlide13.xml"/><Relationship Id="rId1" Type="http://schemas.openxmlformats.org/officeDocument/2006/relationships/slideLayout" Target="../slideLayouts/slideLayout18.xml"/><Relationship Id="rId5" Type="http://schemas.openxmlformats.org/officeDocument/2006/relationships/image" Target="../media/image25.png"/><Relationship Id="rId4" Type="http://schemas.openxmlformats.org/officeDocument/2006/relationships/image" Target="../media/image130.png"/></Relationships>
</file>

<file path=ppt/slides/_rels/slide14.xml.rels><?xml version="1.0" encoding="UTF-8" standalone="yes"?>
<Relationships xmlns="http://schemas.openxmlformats.org/package/2006/relationships"><Relationship Id="rId3" Type="http://schemas.openxmlformats.org/officeDocument/2006/relationships/customXml" Target="../ink/ink7.xml"/><Relationship Id="rId2" Type="http://schemas.openxmlformats.org/officeDocument/2006/relationships/notesSlide" Target="../notesSlides/notesSlide14.xml"/><Relationship Id="rId1" Type="http://schemas.openxmlformats.org/officeDocument/2006/relationships/slideLayout" Target="../slideLayouts/slideLayout18.xml"/><Relationship Id="rId6" Type="http://schemas.openxmlformats.org/officeDocument/2006/relationships/image" Target="../media/image26.png"/><Relationship Id="rId5" Type="http://schemas.openxmlformats.org/officeDocument/2006/relationships/image" Target="../media/image31.png"/><Relationship Id="rId10" Type="http://schemas.openxmlformats.org/officeDocument/2006/relationships/image" Target="../media/image34.png"/><Relationship Id="rId4" Type="http://schemas.openxmlformats.org/officeDocument/2006/relationships/image" Target="../media/image130.png"/><Relationship Id="rId9" Type="http://schemas.openxmlformats.org/officeDocument/2006/relationships/image" Target="../media/image33.png"/></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18.xml"/><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18.xml"/><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8.xml"/><Relationship Id="rId6" Type="http://schemas.openxmlformats.org/officeDocument/2006/relationships/image" Target="../media/image29.png"/><Relationship Id="rId5" Type="http://schemas.openxmlformats.org/officeDocument/2006/relationships/image" Target="../media/image37.png"/></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8.xml"/><Relationship Id="rId1" Type="http://schemas.openxmlformats.org/officeDocument/2006/relationships/slideLayout" Target="../slideLayouts/slideLayout18.xml"/><Relationship Id="rId5" Type="http://schemas.openxmlformats.org/officeDocument/2006/relationships/image" Target="../media/image32.png"/><Relationship Id="rId4" Type="http://schemas.openxmlformats.org/officeDocument/2006/relationships/image" Target="../media/image39.png"/></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9.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6.png"/><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8.png"/><Relationship Id="rId7" Type="http://schemas.openxmlformats.org/officeDocument/2006/relationships/image" Target="../media/image44.png"/><Relationship Id="rId2" Type="http://schemas.openxmlformats.org/officeDocument/2006/relationships/notesSlide" Target="../notesSlides/notesSlide21.xml"/><Relationship Id="rId1" Type="http://schemas.openxmlformats.org/officeDocument/2006/relationships/slideLayout" Target="../slideLayouts/slideLayout18.xml"/><Relationship Id="rId6" Type="http://schemas.openxmlformats.org/officeDocument/2006/relationships/image" Target="../media/image130.png"/><Relationship Id="rId5" Type="http://schemas.openxmlformats.org/officeDocument/2006/relationships/customXml" Target="../ink/ink8.xml"/><Relationship Id="rId4" Type="http://schemas.openxmlformats.org/officeDocument/2006/relationships/image" Target="../media/image40.png"/></Relationships>
</file>

<file path=ppt/slides/_rels/slide22.xml.rels><?xml version="1.0" encoding="UTF-8" standalone="yes"?>
<Relationships xmlns="http://schemas.openxmlformats.org/package/2006/relationships"><Relationship Id="rId3" Type="http://schemas.openxmlformats.org/officeDocument/2006/relationships/customXml" Target="../ink/ink9.xml"/><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240.png"/></Relationships>
</file>

<file path=ppt/slides/_rels/slide23.xml.rels><?xml version="1.0" encoding="UTF-8" standalone="yes"?>
<Relationships xmlns="http://schemas.openxmlformats.org/package/2006/relationships"><Relationship Id="rId3" Type="http://schemas.openxmlformats.org/officeDocument/2006/relationships/customXml" Target="../ink/ink10.xml"/><Relationship Id="rId7" Type="http://schemas.openxmlformats.org/officeDocument/2006/relationships/image" Target="../media/image41.png"/><Relationship Id="rId2" Type="http://schemas.openxmlformats.org/officeDocument/2006/relationships/notesSlide" Target="../notesSlides/notesSlide23.xml"/><Relationship Id="rId1" Type="http://schemas.openxmlformats.org/officeDocument/2006/relationships/slideLayout" Target="../slideLayouts/slideLayout18.xml"/><Relationship Id="rId6" Type="http://schemas.openxmlformats.org/officeDocument/2006/relationships/image" Target="../media/image38.png"/><Relationship Id="rId5" Type="http://schemas.openxmlformats.org/officeDocument/2006/relationships/image" Target="../media/image42.png"/><Relationship Id="rId4" Type="http://schemas.openxmlformats.org/officeDocument/2006/relationships/image" Target="../media/image12.png"/></Relationships>
</file>

<file path=ppt/slides/_rels/slide24.xml.rels><?xml version="1.0" encoding="UTF-8" standalone="yes"?>
<Relationships xmlns="http://schemas.openxmlformats.org/package/2006/relationships"><Relationship Id="rId3" Type="http://schemas.openxmlformats.org/officeDocument/2006/relationships/customXml" Target="../ink/ink11.xml"/><Relationship Id="rId7" Type="http://schemas.openxmlformats.org/officeDocument/2006/relationships/image" Target="../media/image43.png"/><Relationship Id="rId2" Type="http://schemas.openxmlformats.org/officeDocument/2006/relationships/notesSlide" Target="../notesSlides/notesSlide24.xml"/><Relationship Id="rId1" Type="http://schemas.openxmlformats.org/officeDocument/2006/relationships/slideLayout" Target="../slideLayouts/slideLayout18.xml"/><Relationship Id="rId6" Type="http://schemas.openxmlformats.org/officeDocument/2006/relationships/image" Target="../media/image41.png"/><Relationship Id="rId5" Type="http://schemas.openxmlformats.org/officeDocument/2006/relationships/image" Target="../media/image38.png"/><Relationship Id="rId4" Type="http://schemas.openxmlformats.org/officeDocument/2006/relationships/image" Target="../media/image130.pn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18.xml"/><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18.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18.xml"/><Relationship Id="rId5" Type="http://schemas.openxmlformats.org/officeDocument/2006/relationships/image" Target="../media/image12.png"/><Relationship Id="rId4" Type="http://schemas.openxmlformats.org/officeDocument/2006/relationships/customXml" Target="../ink/ink1.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notesSlide" Target="../notesSlides/notesSlide7.xml"/><Relationship Id="rId1" Type="http://schemas.openxmlformats.org/officeDocument/2006/relationships/slideLayout" Target="../slideLayouts/slideLayout18.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customXml" Target="../ink/ink3.xml"/><Relationship Id="rId2" Type="http://schemas.openxmlformats.org/officeDocument/2006/relationships/notesSlide" Target="../notesSlides/notesSlide8.xml"/><Relationship Id="rId1" Type="http://schemas.openxmlformats.org/officeDocument/2006/relationships/slideLayout" Target="../slideLayouts/slideLayout18.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customXml" Target="../ink/ink4.xml"/><Relationship Id="rId2" Type="http://schemas.openxmlformats.org/officeDocument/2006/relationships/notesSlide" Target="../notesSlides/notesSlide9.xml"/><Relationship Id="rId1" Type="http://schemas.openxmlformats.org/officeDocument/2006/relationships/slideLayout" Target="../slideLayouts/slideLayout18.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3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magine 6">
            <a:extLst>
              <a:ext uri="{FF2B5EF4-FFF2-40B4-BE49-F238E27FC236}">
                <a16:creationId xmlns:a16="http://schemas.microsoft.com/office/drawing/2014/main" id="{5E731AD1-F915-DE61-CF6F-EF3313D910F0}"/>
              </a:ext>
            </a:extLst>
          </p:cNvPr>
          <p:cNvPicPr>
            <a:picLocks noChangeAspect="1"/>
          </p:cNvPicPr>
          <p:nvPr/>
        </p:nvPicPr>
        <p:blipFill>
          <a:blip r:embed="rId3"/>
          <a:stretch>
            <a:fillRect/>
          </a:stretch>
        </p:blipFill>
        <p:spPr>
          <a:xfrm rot="10800000">
            <a:off x="1" y="229651"/>
            <a:ext cx="3590925" cy="5391150"/>
          </a:xfrm>
          <a:prstGeom prst="rect">
            <a:avLst/>
          </a:prstGeom>
        </p:spPr>
      </p:pic>
      <p:sp>
        <p:nvSpPr>
          <p:cNvPr id="5" name="Titolo 1">
            <a:extLst>
              <a:ext uri="{FF2B5EF4-FFF2-40B4-BE49-F238E27FC236}">
                <a16:creationId xmlns:a16="http://schemas.microsoft.com/office/drawing/2014/main" id="{B4EA9AFA-9371-5CEF-DFCA-3E13DCDAA6E1}"/>
              </a:ext>
            </a:extLst>
          </p:cNvPr>
          <p:cNvSpPr txBox="1">
            <a:spLocks/>
          </p:cNvSpPr>
          <p:nvPr/>
        </p:nvSpPr>
        <p:spPr>
          <a:xfrm>
            <a:off x="1367120" y="3068637"/>
            <a:ext cx="9457760" cy="173578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1" dirty="0">
                <a:latin typeface="Cambria" panose="02040503050406030204" pitchFamily="18" charset="0"/>
                <a:ea typeface="Times New Roman" panose="02020603050405020304" pitchFamily="18" charset="0"/>
                <a:cs typeface="Arial" panose="020B0604020202020204" pitchFamily="34" charset="0"/>
              </a:rPr>
              <a:t>A digital twin for intelligent surfaces aided cellular network infrastructures leveraging</a:t>
            </a:r>
          </a:p>
          <a:p>
            <a:pPr algn="ctr"/>
            <a:r>
              <a:rPr lang="en-US" sz="3600" b="1" dirty="0">
                <a:latin typeface="Cambria" panose="02040503050406030204" pitchFamily="18" charset="0"/>
                <a:ea typeface="Times New Roman" panose="02020603050405020304" pitchFamily="18" charset="0"/>
                <a:cs typeface="Arial" panose="020B0604020202020204" pitchFamily="34" charset="0"/>
              </a:rPr>
              <a:t>Intelligent Reconfigurable Surfaces</a:t>
            </a:r>
            <a:endParaRPr lang="it-IT" sz="3600" dirty="0">
              <a:effectLst/>
              <a:latin typeface="Cambria" panose="02040503050406030204" pitchFamily="18" charset="0"/>
              <a:ea typeface="Times New Roman" panose="02020603050405020304" pitchFamily="18" charset="0"/>
              <a:cs typeface="Arial" panose="020B0604020202020204" pitchFamily="34" charset="0"/>
            </a:endParaRPr>
          </a:p>
        </p:txBody>
      </p:sp>
      <p:sp>
        <p:nvSpPr>
          <p:cNvPr id="2" name="CasellaDiTesto 1">
            <a:extLst>
              <a:ext uri="{FF2B5EF4-FFF2-40B4-BE49-F238E27FC236}">
                <a16:creationId xmlns:a16="http://schemas.microsoft.com/office/drawing/2014/main" id="{30629066-3725-783A-18CE-F4F42C036209}"/>
              </a:ext>
            </a:extLst>
          </p:cNvPr>
          <p:cNvSpPr txBox="1"/>
          <p:nvPr/>
        </p:nvSpPr>
        <p:spPr>
          <a:xfrm>
            <a:off x="9135599" y="4726779"/>
            <a:ext cx="2127759" cy="1077218"/>
          </a:xfrm>
          <a:prstGeom prst="rect">
            <a:avLst/>
          </a:prstGeom>
          <a:noFill/>
        </p:spPr>
        <p:txBody>
          <a:bodyPr wrap="square" rtlCol="0">
            <a:spAutoFit/>
          </a:bodyPr>
          <a:lstStyle/>
          <a:p>
            <a:r>
              <a:rPr lang="en-US" sz="1600" b="1" dirty="0">
                <a:latin typeface="+mj-lt"/>
                <a:cs typeface="Times New Roman" panose="02020603050405020304" pitchFamily="18" charset="0"/>
              </a:rPr>
              <a:t>Supervisors</a:t>
            </a:r>
            <a:r>
              <a:rPr lang="en-US" sz="1300" b="1" dirty="0">
                <a:latin typeface="+mj-lt"/>
                <a:cs typeface="Times New Roman" panose="02020603050405020304" pitchFamily="18" charset="0"/>
              </a:rPr>
              <a:t>:</a:t>
            </a:r>
          </a:p>
          <a:p>
            <a:r>
              <a:rPr lang="it-IT" sz="1600" b="1" dirty="0">
                <a:effectLst/>
                <a:latin typeface="+mj-lt"/>
                <a:ea typeface="Times New Roman" panose="02020603050405020304" pitchFamily="18" charset="0"/>
                <a:cs typeface="Times New Roman" panose="02020603050405020304" pitchFamily="18" charset="0"/>
              </a:rPr>
              <a:t>Prof. Chadi Barakat</a:t>
            </a:r>
          </a:p>
          <a:p>
            <a:r>
              <a:rPr lang="it-IT" sz="1600" b="1" dirty="0">
                <a:latin typeface="+mj-lt"/>
                <a:cs typeface="Times New Roman" panose="02020603050405020304" pitchFamily="18" charset="0"/>
              </a:rPr>
              <a:t>Prof. Thierry Turletti</a:t>
            </a:r>
          </a:p>
          <a:p>
            <a:r>
              <a:rPr lang="it-IT" sz="1600" b="1" dirty="0">
                <a:latin typeface="+mj-lt"/>
                <a:cs typeface="Times New Roman" panose="02020603050405020304" pitchFamily="18" charset="0"/>
              </a:rPr>
              <a:t>Prof. Damien Saucez</a:t>
            </a:r>
            <a:endParaRPr lang="it-IT" sz="1400" b="1" dirty="0">
              <a:latin typeface="+mj-lt"/>
              <a:cs typeface="Times New Roman" panose="02020603050405020304" pitchFamily="18" charset="0"/>
            </a:endParaRPr>
          </a:p>
        </p:txBody>
      </p:sp>
      <p:sp>
        <p:nvSpPr>
          <p:cNvPr id="3" name="CasellaDiTesto 2">
            <a:extLst>
              <a:ext uri="{FF2B5EF4-FFF2-40B4-BE49-F238E27FC236}">
                <a16:creationId xmlns:a16="http://schemas.microsoft.com/office/drawing/2014/main" id="{E9A27D42-1956-1E02-202E-3E42C126AD57}"/>
              </a:ext>
            </a:extLst>
          </p:cNvPr>
          <p:cNvSpPr txBox="1"/>
          <p:nvPr/>
        </p:nvSpPr>
        <p:spPr>
          <a:xfrm>
            <a:off x="850797" y="5184140"/>
            <a:ext cx="1889334" cy="338554"/>
          </a:xfrm>
          <a:prstGeom prst="rect">
            <a:avLst/>
          </a:prstGeom>
          <a:noFill/>
        </p:spPr>
        <p:txBody>
          <a:bodyPr wrap="square" rtlCol="0">
            <a:spAutoFit/>
          </a:bodyPr>
          <a:lstStyle/>
          <a:p>
            <a:r>
              <a:rPr lang="en-US" sz="1600" b="1" dirty="0">
                <a:latin typeface="+mj-lt"/>
                <a:cs typeface="Times New Roman" panose="02020603050405020304" pitchFamily="18" charset="0"/>
              </a:rPr>
              <a:t>Yaacoub YAACOUB</a:t>
            </a:r>
            <a:r>
              <a:rPr lang="en-US" sz="1600" dirty="0">
                <a:latin typeface="+mj-lt"/>
                <a:cs typeface="Times New Roman" panose="02020603050405020304" pitchFamily="18" charset="0"/>
              </a:rPr>
              <a:t> </a:t>
            </a:r>
            <a:endParaRPr lang="it-IT" sz="1600" dirty="0">
              <a:latin typeface="+mj-lt"/>
              <a:cs typeface="Times New Roman" panose="02020603050405020304" pitchFamily="18" charset="0"/>
            </a:endParaRPr>
          </a:p>
        </p:txBody>
      </p:sp>
      <p:sp>
        <p:nvSpPr>
          <p:cNvPr id="4" name="Rettangolo 3">
            <a:extLst>
              <a:ext uri="{FF2B5EF4-FFF2-40B4-BE49-F238E27FC236}">
                <a16:creationId xmlns:a16="http://schemas.microsoft.com/office/drawing/2014/main" id="{8F3A6AD2-EA6E-6118-7136-685071A1EEC1}"/>
              </a:ext>
            </a:extLst>
          </p:cNvPr>
          <p:cNvSpPr/>
          <p:nvPr/>
        </p:nvSpPr>
        <p:spPr>
          <a:xfrm flipV="1">
            <a:off x="726394" y="5743364"/>
            <a:ext cx="10536964" cy="5982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b="1">
              <a:solidFill>
                <a:schemeClr val="tx1"/>
              </a:solidFill>
            </a:endParaRPr>
          </a:p>
        </p:txBody>
      </p:sp>
      <p:sp>
        <p:nvSpPr>
          <p:cNvPr id="6" name="Rettangolo 5">
            <a:extLst>
              <a:ext uri="{FF2B5EF4-FFF2-40B4-BE49-F238E27FC236}">
                <a16:creationId xmlns:a16="http://schemas.microsoft.com/office/drawing/2014/main" id="{24E54F2B-C63C-12BD-21EA-36419FFE0656}"/>
              </a:ext>
            </a:extLst>
          </p:cNvPr>
          <p:cNvSpPr/>
          <p:nvPr/>
        </p:nvSpPr>
        <p:spPr>
          <a:xfrm flipV="1">
            <a:off x="726394" y="1866123"/>
            <a:ext cx="10536964" cy="5982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b="1">
              <a:solidFill>
                <a:schemeClr val="tx1"/>
              </a:solidFill>
            </a:endParaRPr>
          </a:p>
        </p:txBody>
      </p:sp>
      <p:pic>
        <p:nvPicPr>
          <p:cNvPr id="8" name="Image 1">
            <a:extLst>
              <a:ext uri="{FF2B5EF4-FFF2-40B4-BE49-F238E27FC236}">
                <a16:creationId xmlns:a16="http://schemas.microsoft.com/office/drawing/2014/main" id="{698F4189-2489-B4B7-95FE-CBB2DFF04E7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50797" y="701702"/>
            <a:ext cx="2732052" cy="845101"/>
          </a:xfrm>
          <a:prstGeom prst="rect">
            <a:avLst/>
          </a:prstGeom>
          <a:noFill/>
          <a:ln>
            <a:noFill/>
          </a:ln>
        </p:spPr>
      </p:pic>
      <p:pic>
        <p:nvPicPr>
          <p:cNvPr id="10" name="Immagine 9">
            <a:extLst>
              <a:ext uri="{FF2B5EF4-FFF2-40B4-BE49-F238E27FC236}">
                <a16:creationId xmlns:a16="http://schemas.microsoft.com/office/drawing/2014/main" id="{883311FA-37E2-5839-EEA8-706D11B2A767}"/>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9578196" y="500159"/>
            <a:ext cx="1547130" cy="1046071"/>
          </a:xfrm>
          <a:prstGeom prst="rect">
            <a:avLst/>
          </a:prstGeom>
          <a:noFill/>
          <a:ln>
            <a:noFill/>
          </a:ln>
        </p:spPr>
      </p:pic>
      <p:grpSp>
        <p:nvGrpSpPr>
          <p:cNvPr id="13" name="Group 12">
            <a:extLst>
              <a:ext uri="{FF2B5EF4-FFF2-40B4-BE49-F238E27FC236}">
                <a16:creationId xmlns:a16="http://schemas.microsoft.com/office/drawing/2014/main" id="{C543F0DD-8535-E651-BC47-E6C390F20A05}"/>
              </a:ext>
            </a:extLst>
          </p:cNvPr>
          <p:cNvGrpSpPr/>
          <p:nvPr/>
        </p:nvGrpSpPr>
        <p:grpSpPr>
          <a:xfrm>
            <a:off x="1795464" y="6037017"/>
            <a:ext cx="4300536" cy="675359"/>
            <a:chOff x="1795464" y="6037017"/>
            <a:chExt cx="4300536" cy="675359"/>
          </a:xfrm>
        </p:grpSpPr>
        <p:pic>
          <p:nvPicPr>
            <p:cNvPr id="1026" name="Picture 2" descr="inria">
              <a:extLst>
                <a:ext uri="{FF2B5EF4-FFF2-40B4-BE49-F238E27FC236}">
                  <a16:creationId xmlns:a16="http://schemas.microsoft.com/office/drawing/2014/main" id="{5C0CF656-9B2F-A537-A70A-827273FB7B6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32542" b="28537"/>
            <a:stretch/>
          </p:blipFill>
          <p:spPr bwMode="auto">
            <a:xfrm>
              <a:off x="1795464" y="6224824"/>
              <a:ext cx="1252682" cy="487552"/>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3EC0777B-9880-2051-E458-3ABF14278387}"/>
                </a:ext>
              </a:extLst>
            </p:cNvPr>
            <p:cNvPicPr>
              <a:picLocks noChangeAspect="1"/>
            </p:cNvPicPr>
            <p:nvPr/>
          </p:nvPicPr>
          <p:blipFill>
            <a:blip r:embed="rId7"/>
            <a:stretch>
              <a:fillRect/>
            </a:stretch>
          </p:blipFill>
          <p:spPr>
            <a:xfrm>
              <a:off x="4843318" y="6037017"/>
              <a:ext cx="1252682" cy="675359"/>
            </a:xfrm>
            <a:prstGeom prst="rect">
              <a:avLst/>
            </a:prstGeom>
          </p:spPr>
        </p:pic>
      </p:grpSp>
      <p:sp>
        <p:nvSpPr>
          <p:cNvPr id="14" name="Slide Number Placeholder 13">
            <a:extLst>
              <a:ext uri="{FF2B5EF4-FFF2-40B4-BE49-F238E27FC236}">
                <a16:creationId xmlns:a16="http://schemas.microsoft.com/office/drawing/2014/main" id="{C73E7270-F79C-7F91-5507-F0E69BD2679D}"/>
              </a:ext>
            </a:extLst>
          </p:cNvPr>
          <p:cNvSpPr>
            <a:spLocks noGrp="1"/>
          </p:cNvSpPr>
          <p:nvPr>
            <p:ph type="sldNum" sz="quarter" idx="12"/>
          </p:nvPr>
        </p:nvSpPr>
        <p:spPr>
          <a:xfrm>
            <a:off x="11917907" y="6468600"/>
            <a:ext cx="274093" cy="365125"/>
          </a:xfrm>
        </p:spPr>
        <p:txBody>
          <a:bodyPr/>
          <a:lstStyle/>
          <a:p>
            <a:fld id="{4A3F4FF3-C51F-064A-B1CB-23BD21A301F8}" type="slidenum">
              <a:rPr lang="fr-FR" smtClean="0"/>
              <a:t>1</a:t>
            </a:fld>
            <a:endParaRPr lang="fr-FR" dirty="0"/>
          </a:p>
        </p:txBody>
      </p:sp>
    </p:spTree>
    <p:extLst>
      <p:ext uri="{BB962C8B-B14F-4D97-AF65-F5344CB8AC3E}">
        <p14:creationId xmlns:p14="http://schemas.microsoft.com/office/powerpoint/2010/main" val="30055136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8AEBEB93-F0A4-CE0B-848F-8D5BCCFCAA31}"/>
              </a:ext>
            </a:extLst>
          </p:cNvPr>
          <p:cNvPicPr>
            <a:picLocks noChangeAspect="1"/>
          </p:cNvPicPr>
          <p:nvPr/>
        </p:nvPicPr>
        <p:blipFill>
          <a:blip r:embed="rId3"/>
          <a:stretch>
            <a:fillRect/>
          </a:stretch>
        </p:blipFill>
        <p:spPr>
          <a:xfrm>
            <a:off x="7716858" y="0"/>
            <a:ext cx="4202281" cy="2177085"/>
          </a:xfrm>
          <a:prstGeom prst="rect">
            <a:avLst/>
          </a:prstGeom>
        </p:spPr>
      </p:pic>
      <p:sp>
        <p:nvSpPr>
          <p:cNvPr id="3" name="Titre 1">
            <a:extLst>
              <a:ext uri="{FF2B5EF4-FFF2-40B4-BE49-F238E27FC236}">
                <a16:creationId xmlns:a16="http://schemas.microsoft.com/office/drawing/2014/main" id="{4AE47F97-9655-02F0-E219-5CB827CC9566}"/>
              </a:ext>
            </a:extLst>
          </p:cNvPr>
          <p:cNvSpPr txBox="1">
            <a:spLocks/>
          </p:cNvSpPr>
          <p:nvPr/>
        </p:nvSpPr>
        <p:spPr>
          <a:xfrm>
            <a:off x="785947" y="365125"/>
            <a:ext cx="10918371"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dirty="0">
                <a:solidFill>
                  <a:srgbClr val="0096BC"/>
                </a:solidFill>
                <a:latin typeface="BROTHER-1816-THIN" pitchFamily="2" charset="0"/>
              </a:rPr>
              <a:t>Varactor Model</a:t>
            </a:r>
          </a:p>
        </p:txBody>
      </p:sp>
      <mc:AlternateContent xmlns:mc="http://schemas.openxmlformats.org/markup-compatibility/2006" xmlns:p14="http://schemas.microsoft.com/office/powerpoint/2010/main">
        <mc:Choice Requires="p14">
          <p:contentPart p14:bwMode="auto" r:id="rId4">
            <p14:nvContentPartPr>
              <p14:cNvPr id="4" name="Input penna 5">
                <a:extLst>
                  <a:ext uri="{FF2B5EF4-FFF2-40B4-BE49-F238E27FC236}">
                    <a16:creationId xmlns:a16="http://schemas.microsoft.com/office/drawing/2014/main" id="{09A7B3FC-8BD0-5041-A545-07C778AF868B}"/>
                  </a:ext>
                </a:extLst>
              </p14:cNvPr>
              <p14:cNvContentPartPr/>
              <p14:nvPr/>
            </p14:nvContentPartPr>
            <p14:xfrm>
              <a:off x="7185618" y="3278698"/>
              <a:ext cx="360" cy="360"/>
            </p14:xfrm>
          </p:contentPart>
        </mc:Choice>
        <mc:Fallback xmlns="">
          <p:pic>
            <p:nvPicPr>
              <p:cNvPr id="4" name="Input penna 5">
                <a:extLst>
                  <a:ext uri="{FF2B5EF4-FFF2-40B4-BE49-F238E27FC236}">
                    <a16:creationId xmlns:a16="http://schemas.microsoft.com/office/drawing/2014/main" id="{09A7B3FC-8BD0-5041-A545-07C778AF868B}"/>
                  </a:ext>
                </a:extLst>
              </p:cNvPr>
              <p:cNvPicPr/>
              <p:nvPr/>
            </p:nvPicPr>
            <p:blipFill>
              <a:blip r:embed="rId5"/>
              <a:stretch>
                <a:fillRect/>
              </a:stretch>
            </p:blipFill>
            <p:spPr>
              <a:xfrm>
                <a:off x="7167618" y="3260698"/>
                <a:ext cx="36000" cy="36000"/>
              </a:xfrm>
              <a:prstGeom prst="rect">
                <a:avLst/>
              </a:prstGeom>
            </p:spPr>
          </p:pic>
        </mc:Fallback>
      </mc:AlternateContent>
      <p:sp>
        <p:nvSpPr>
          <p:cNvPr id="5" name="TextBox 4">
            <a:extLst>
              <a:ext uri="{FF2B5EF4-FFF2-40B4-BE49-F238E27FC236}">
                <a16:creationId xmlns:a16="http://schemas.microsoft.com/office/drawing/2014/main" id="{37B9A18E-CBC2-85F5-D202-857DEA83AF19}"/>
              </a:ext>
            </a:extLst>
          </p:cNvPr>
          <p:cNvSpPr txBox="1"/>
          <p:nvPr/>
        </p:nvSpPr>
        <p:spPr>
          <a:xfrm>
            <a:off x="704930" y="1481308"/>
            <a:ext cx="6817004" cy="707886"/>
          </a:xfrm>
          <a:prstGeom prst="rect">
            <a:avLst/>
          </a:prstGeom>
          <a:noFill/>
        </p:spPr>
        <p:txBody>
          <a:bodyPr wrap="square">
            <a:spAutoFit/>
          </a:bodyPr>
          <a:lstStyle/>
          <a:p>
            <a:pPr marL="285750" indent="-285750">
              <a:buFont typeface="Wingdings" panose="05000000000000000000" pitchFamily="2" charset="2"/>
              <a:buChar char="q"/>
            </a:pPr>
            <a:r>
              <a:rPr lang="en-US" sz="2000" dirty="0">
                <a:latin typeface="BROTHER-1816-BOOK" pitchFamily="2" charset="0"/>
              </a:rPr>
              <a:t>Phase shift of an element controlled by a varying capacitance</a:t>
            </a:r>
          </a:p>
          <a:p>
            <a:pPr marL="285750" indent="-285750">
              <a:buFont typeface="Wingdings" panose="05000000000000000000" pitchFamily="2" charset="2"/>
              <a:buChar char="q"/>
            </a:pPr>
            <a:r>
              <a:rPr lang="en-US" sz="2000" dirty="0">
                <a:latin typeface="BROTHER-1816-BOOK" pitchFamily="2" charset="0"/>
              </a:rPr>
              <a:t>More continuous and uniform phase shifts will be formed</a:t>
            </a:r>
          </a:p>
        </p:txBody>
      </p:sp>
      <p:pic>
        <p:nvPicPr>
          <p:cNvPr id="9" name="Picture 8" descr="A picture containing text, diagram, font, line&#10;&#10;Description automatically generated">
            <a:extLst>
              <a:ext uri="{FF2B5EF4-FFF2-40B4-BE49-F238E27FC236}">
                <a16:creationId xmlns:a16="http://schemas.microsoft.com/office/drawing/2014/main" id="{F4B21682-79A5-F1CA-14EC-2E3882296237}"/>
              </a:ext>
            </a:extLst>
          </p:cNvPr>
          <p:cNvPicPr>
            <a:picLocks noChangeAspect="1"/>
          </p:cNvPicPr>
          <p:nvPr/>
        </p:nvPicPr>
        <p:blipFill>
          <a:blip r:embed="rId6"/>
          <a:stretch>
            <a:fillRect/>
          </a:stretch>
        </p:blipFill>
        <p:spPr>
          <a:xfrm>
            <a:off x="785947" y="2702923"/>
            <a:ext cx="2057400" cy="3041650"/>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9EB48B6-EEBD-FB46-1687-B15B9582E3F4}"/>
                  </a:ext>
                </a:extLst>
              </p:cNvPr>
              <p:cNvSpPr txBox="1"/>
              <p:nvPr/>
            </p:nvSpPr>
            <p:spPr>
              <a:xfrm>
                <a:off x="3563252" y="2736799"/>
                <a:ext cx="3622726" cy="1428276"/>
              </a:xfrm>
              <a:prstGeom prst="rect">
                <a:avLst/>
              </a:prstGeom>
              <a:noFill/>
            </p:spPr>
            <p:txBody>
              <a:bodyPr wrap="square">
                <a:spAutoFit/>
              </a:bodyPr>
              <a:lstStyle/>
              <a:p>
                <a:r>
                  <a:rPr lang="en-US" sz="2000" dirty="0">
                    <a:latin typeface="BROTHER-1816-BOOK" pitchFamily="2" charset="0"/>
                  </a:rPr>
                  <a:t>Equivalent Element Impedance:</a:t>
                </a:r>
              </a:p>
              <a:p>
                <a:pPr/>
                <a14:m>
                  <m:oMathPara xmlns:m="http://schemas.openxmlformats.org/officeDocument/2006/math">
                    <m:oMathParaPr>
                      <m:jc m:val="centerGroup"/>
                    </m:oMathParaPr>
                    <m:oMath xmlns:m="http://schemas.openxmlformats.org/officeDocument/2006/math">
                      <m:sSub>
                        <m:sSubPr>
                          <m:ctrlPr>
                            <a:rPr lang="en-US" i="1" smtClean="0">
                              <a:solidFill>
                                <a:srgbClr val="836967"/>
                              </a:solidFill>
                              <a:latin typeface="Cambria Math" panose="02040503050406030204" pitchFamily="18" charset="0"/>
                            </a:rPr>
                          </m:ctrlPr>
                        </m:sSubPr>
                        <m:e>
                          <m:r>
                            <a:rPr lang="en-US" i="1">
                              <a:latin typeface="Cambria Math" panose="02040503050406030204" pitchFamily="18" charset="0"/>
                            </a:rPr>
                            <m:t>𝑍</m:t>
                          </m:r>
                        </m:e>
                        <m:sub>
                          <m:r>
                            <a:rPr lang="en-US" i="1">
                              <a:latin typeface="Cambria Math" panose="02040503050406030204" pitchFamily="18" charset="0"/>
                            </a:rPr>
                            <m:t>𝑛</m:t>
                          </m:r>
                        </m:sub>
                      </m:sSub>
                      <m:r>
                        <a:rPr lang="en-US" i="0">
                          <a:latin typeface="Cambria Math" panose="02040503050406030204" pitchFamily="18" charset="0"/>
                        </a:rPr>
                        <m:t>=</m:t>
                      </m:r>
                      <m:f>
                        <m:fPr>
                          <m:ctrlPr>
                            <a:rPr lang="en-US" i="1">
                              <a:solidFill>
                                <a:srgbClr val="836967"/>
                              </a:solidFill>
                              <a:latin typeface="Cambria Math" panose="02040503050406030204" pitchFamily="18" charset="0"/>
                            </a:rPr>
                          </m:ctrlPr>
                        </m:fPr>
                        <m:num>
                          <m:r>
                            <a:rPr lang="en-US" i="1">
                              <a:latin typeface="Cambria Math" panose="02040503050406030204" pitchFamily="18" charset="0"/>
                            </a:rPr>
                            <m:t>𝑗</m:t>
                          </m:r>
                          <m:r>
                            <a:rPr lang="en-US" i="1">
                              <a:latin typeface="Cambria Math" panose="02040503050406030204" pitchFamily="18" charset="0"/>
                            </a:rPr>
                            <m:t>𝜔</m:t>
                          </m:r>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𝐿</m:t>
                              </m:r>
                            </m:e>
                            <m:sub>
                              <m:r>
                                <a:rPr lang="en-US" i="0">
                                  <a:latin typeface="Cambria Math" panose="02040503050406030204" pitchFamily="18" charset="0"/>
                                </a:rPr>
                                <m:t>1</m:t>
                              </m:r>
                            </m:sub>
                          </m:sSub>
                          <m:d>
                            <m:dPr>
                              <m:ctrlPr>
                                <a:rPr lang="en-US" i="1">
                                  <a:solidFill>
                                    <a:srgbClr val="836967"/>
                                  </a:solidFill>
                                  <a:latin typeface="Cambria Math" panose="02040503050406030204" pitchFamily="18" charset="0"/>
                                </a:rPr>
                              </m:ctrlPr>
                            </m:dPr>
                            <m:e>
                              <m:r>
                                <a:rPr lang="en-US" i="1">
                                  <a:latin typeface="Cambria Math" panose="02040503050406030204" pitchFamily="18" charset="0"/>
                                </a:rPr>
                                <m:t>𝑗</m:t>
                              </m:r>
                              <m:r>
                                <a:rPr lang="en-US" i="1">
                                  <a:latin typeface="Cambria Math" panose="02040503050406030204" pitchFamily="18" charset="0"/>
                                </a:rPr>
                                <m:t>𝜔</m:t>
                              </m:r>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𝐿</m:t>
                                  </m:r>
                                </m:e>
                                <m:sub>
                                  <m:r>
                                    <a:rPr lang="en-US" i="0">
                                      <a:latin typeface="Cambria Math" panose="02040503050406030204" pitchFamily="18" charset="0"/>
                                    </a:rPr>
                                    <m:t>2</m:t>
                                  </m:r>
                                </m:sub>
                              </m:sSub>
                              <m:r>
                                <a:rPr lang="en-US" i="0">
                                  <a:latin typeface="Cambria Math" panose="02040503050406030204" pitchFamily="18" charset="0"/>
                                </a:rPr>
                                <m:t>+</m:t>
                              </m:r>
                              <m:f>
                                <m:fPr>
                                  <m:ctrlPr>
                                    <a:rPr lang="en-US" i="1">
                                      <a:solidFill>
                                        <a:srgbClr val="836967"/>
                                      </a:solidFill>
                                      <a:latin typeface="Cambria Math" panose="02040503050406030204" pitchFamily="18" charset="0"/>
                                    </a:rPr>
                                  </m:ctrlPr>
                                </m:fPr>
                                <m:num>
                                  <m:r>
                                    <a:rPr lang="en-US" i="0">
                                      <a:latin typeface="Cambria Math" panose="02040503050406030204" pitchFamily="18" charset="0"/>
                                    </a:rPr>
                                    <m:t>1</m:t>
                                  </m:r>
                                </m:num>
                                <m:den>
                                  <m:r>
                                    <a:rPr lang="en-US" i="1">
                                      <a:latin typeface="Cambria Math" panose="02040503050406030204" pitchFamily="18" charset="0"/>
                                    </a:rPr>
                                    <m:t>𝑗</m:t>
                                  </m:r>
                                  <m:r>
                                    <a:rPr lang="en-US" i="1">
                                      <a:latin typeface="Cambria Math" panose="02040503050406030204" pitchFamily="18" charset="0"/>
                                    </a:rPr>
                                    <m:t>𝜔</m:t>
                                  </m:r>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𝑛</m:t>
                                      </m:r>
                                    </m:sub>
                                  </m:sSub>
                                </m:den>
                              </m:f>
                              <m:r>
                                <a:rPr lang="en-US" i="0">
                                  <a:latin typeface="Cambria Math" panose="02040503050406030204" pitchFamily="18" charset="0"/>
                                </a:rPr>
                                <m:t>+</m:t>
                              </m:r>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𝑛</m:t>
                                  </m:r>
                                </m:sub>
                              </m:sSub>
                            </m:e>
                          </m:d>
                        </m:num>
                        <m:den>
                          <m:r>
                            <a:rPr lang="en-US" i="1">
                              <a:latin typeface="Cambria Math" panose="02040503050406030204" pitchFamily="18" charset="0"/>
                            </a:rPr>
                            <m:t>𝑗</m:t>
                          </m:r>
                          <m:r>
                            <a:rPr lang="en-US" i="1">
                              <a:latin typeface="Cambria Math" panose="02040503050406030204" pitchFamily="18" charset="0"/>
                            </a:rPr>
                            <m:t>𝜔</m:t>
                          </m:r>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𝐿</m:t>
                              </m:r>
                            </m:e>
                            <m:sub>
                              <m:r>
                                <a:rPr lang="en-US" i="0">
                                  <a:latin typeface="Cambria Math" panose="02040503050406030204" pitchFamily="18" charset="0"/>
                                </a:rPr>
                                <m:t>1</m:t>
                              </m:r>
                            </m:sub>
                          </m:sSub>
                          <m:r>
                            <a:rPr lang="en-US" i="0">
                              <a:latin typeface="Cambria Math" panose="02040503050406030204" pitchFamily="18" charset="0"/>
                            </a:rPr>
                            <m:t>+</m:t>
                          </m:r>
                          <m:d>
                            <m:dPr>
                              <m:ctrlPr>
                                <a:rPr lang="en-US" i="1">
                                  <a:solidFill>
                                    <a:srgbClr val="836967"/>
                                  </a:solidFill>
                                  <a:latin typeface="Cambria Math" panose="02040503050406030204" pitchFamily="18" charset="0"/>
                                </a:rPr>
                              </m:ctrlPr>
                            </m:dPr>
                            <m:e>
                              <m:r>
                                <a:rPr lang="en-US" i="1">
                                  <a:latin typeface="Cambria Math" panose="02040503050406030204" pitchFamily="18" charset="0"/>
                                </a:rPr>
                                <m:t>𝑗</m:t>
                              </m:r>
                              <m:r>
                                <a:rPr lang="en-US" i="1">
                                  <a:latin typeface="Cambria Math" panose="02040503050406030204" pitchFamily="18" charset="0"/>
                                </a:rPr>
                                <m:t>𝜔</m:t>
                              </m:r>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𝐿</m:t>
                                  </m:r>
                                </m:e>
                                <m:sub>
                                  <m:r>
                                    <a:rPr lang="en-US" i="0">
                                      <a:latin typeface="Cambria Math" panose="02040503050406030204" pitchFamily="18" charset="0"/>
                                    </a:rPr>
                                    <m:t>2</m:t>
                                  </m:r>
                                </m:sub>
                              </m:sSub>
                              <m:r>
                                <a:rPr lang="en-US" i="0">
                                  <a:latin typeface="Cambria Math" panose="02040503050406030204" pitchFamily="18" charset="0"/>
                                </a:rPr>
                                <m:t>+</m:t>
                              </m:r>
                              <m:f>
                                <m:fPr>
                                  <m:ctrlPr>
                                    <a:rPr lang="en-US" i="1">
                                      <a:solidFill>
                                        <a:srgbClr val="836967"/>
                                      </a:solidFill>
                                      <a:latin typeface="Cambria Math" panose="02040503050406030204" pitchFamily="18" charset="0"/>
                                    </a:rPr>
                                  </m:ctrlPr>
                                </m:fPr>
                                <m:num>
                                  <m:r>
                                    <a:rPr lang="en-US" i="0">
                                      <a:latin typeface="Cambria Math" panose="02040503050406030204" pitchFamily="18" charset="0"/>
                                    </a:rPr>
                                    <m:t>1</m:t>
                                  </m:r>
                                </m:num>
                                <m:den>
                                  <m:r>
                                    <a:rPr lang="en-US" i="1">
                                      <a:latin typeface="Cambria Math" panose="02040503050406030204" pitchFamily="18" charset="0"/>
                                    </a:rPr>
                                    <m:t>𝑗</m:t>
                                  </m:r>
                                  <m:r>
                                    <a:rPr lang="en-US" i="1">
                                      <a:latin typeface="Cambria Math" panose="02040503050406030204" pitchFamily="18" charset="0"/>
                                    </a:rPr>
                                    <m:t>𝜔</m:t>
                                  </m:r>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𝑛</m:t>
                                      </m:r>
                                    </m:sub>
                                  </m:sSub>
                                </m:den>
                              </m:f>
                              <m:r>
                                <a:rPr lang="en-US" i="0">
                                  <a:latin typeface="Cambria Math" panose="02040503050406030204" pitchFamily="18" charset="0"/>
                                </a:rPr>
                                <m:t>+</m:t>
                              </m:r>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𝑛</m:t>
                                  </m:r>
                                </m:sub>
                              </m:sSub>
                            </m:e>
                          </m:d>
                        </m:den>
                      </m:f>
                    </m:oMath>
                  </m:oMathPara>
                </a14:m>
                <a:endParaRPr lang="en-US" dirty="0"/>
              </a:p>
            </p:txBody>
          </p:sp>
        </mc:Choice>
        <mc:Fallback xmlns="">
          <p:sp>
            <p:nvSpPr>
              <p:cNvPr id="10" name="TextBox 9">
                <a:extLst>
                  <a:ext uri="{FF2B5EF4-FFF2-40B4-BE49-F238E27FC236}">
                    <a16:creationId xmlns:a16="http://schemas.microsoft.com/office/drawing/2014/main" id="{19EB48B6-EEBD-FB46-1687-B15B9582E3F4}"/>
                  </a:ext>
                </a:extLst>
              </p:cNvPr>
              <p:cNvSpPr txBox="1">
                <a:spLocks noRot="1" noChangeAspect="1" noMove="1" noResize="1" noEditPoints="1" noAdjustHandles="1" noChangeArrowheads="1" noChangeShapeType="1" noTextEdit="1"/>
              </p:cNvSpPr>
              <p:nvPr/>
            </p:nvSpPr>
            <p:spPr>
              <a:xfrm>
                <a:off x="3563252" y="2736799"/>
                <a:ext cx="3622726" cy="1428276"/>
              </a:xfrm>
              <a:prstGeom prst="rect">
                <a:avLst/>
              </a:prstGeom>
              <a:blipFill>
                <a:blip r:embed="rId7"/>
                <a:stretch>
                  <a:fillRect l="-1852" t="-256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0646DF11-21CF-9597-179D-F302B849EEF5}"/>
                  </a:ext>
                </a:extLst>
              </p:cNvPr>
              <p:cNvSpPr txBox="1"/>
              <p:nvPr/>
            </p:nvSpPr>
            <p:spPr>
              <a:xfrm>
                <a:off x="3498409" y="4583744"/>
                <a:ext cx="5084103" cy="923330"/>
              </a:xfrm>
              <a:prstGeom prst="rect">
                <a:avLst/>
              </a:prstGeom>
              <a:noFill/>
            </p:spPr>
            <p:txBody>
              <a:bodyPr wrap="square">
                <a:spAutoFit/>
              </a:bodyPr>
              <a:lstStyle/>
              <a:p>
                <a:pPr marL="285750" indent="-285750">
                  <a:buFont typeface="Arial" panose="020B0604020202020204" pitchFamily="34" charset="0"/>
                  <a:buChar char="•"/>
                </a:pPr>
                <a14:m>
                  <m:oMath xmlns:m="http://schemas.openxmlformats.org/officeDocument/2006/math">
                    <m:sSub>
                      <m:sSubPr>
                        <m:ctrlPr>
                          <a:rPr lang="en-US" i="1" smtClean="0">
                            <a:effectLst/>
                            <a:latin typeface="Cambria Math" panose="02040503050406030204" pitchFamily="18" charset="0"/>
                          </a:rPr>
                        </m:ctrlPr>
                      </m:sSubPr>
                      <m:e>
                        <m:r>
                          <a:rPr lang="en-US" sz="1800" i="1">
                            <a:effectLst/>
                            <a:latin typeface="Cambria Math" panose="02040503050406030204" pitchFamily="18" charset="0"/>
                            <a:ea typeface="Calibri" panose="020F0502020204030204" pitchFamily="34" charset="0"/>
                            <a:cs typeface="Arial" panose="020B0604020202020204" pitchFamily="34" charset="0"/>
                          </a:rPr>
                          <m:t>𝑅</m:t>
                        </m:r>
                      </m:e>
                      <m:sub>
                        <m:r>
                          <a:rPr lang="en-US" sz="1800" i="1">
                            <a:effectLst/>
                            <a:latin typeface="Cambria Math" panose="02040503050406030204" pitchFamily="18" charset="0"/>
                            <a:ea typeface="Calibri" panose="020F0502020204030204" pitchFamily="34" charset="0"/>
                            <a:cs typeface="Arial" panose="020B0604020202020204" pitchFamily="34" charset="0"/>
                          </a:rPr>
                          <m:t>𝑛</m:t>
                        </m:r>
                      </m:sub>
                    </m:sSub>
                  </m:oMath>
                </a14:m>
                <a:r>
                  <a:rPr lang="en-US" sz="1800" dirty="0">
                    <a:effectLst/>
                    <a:latin typeface="Calibri" panose="020F0502020204030204" pitchFamily="34" charset="0"/>
                    <a:ea typeface="Times New Roman" panose="02020603050405020304" pitchFamily="18" charset="0"/>
                    <a:cs typeface="Arial" panose="020B0604020202020204" pitchFamily="34" charset="0"/>
                  </a:rPr>
                  <a:t>, </a:t>
                </a:r>
                <a14:m>
                  <m:oMath xmlns:m="http://schemas.openxmlformats.org/officeDocument/2006/math">
                    <m:sSub>
                      <m:sSubPr>
                        <m:ctrlPr>
                          <a:rPr lang="en-US" i="1">
                            <a:effectLst/>
                            <a:latin typeface="Cambria Math" panose="02040503050406030204" pitchFamily="18" charset="0"/>
                          </a:rPr>
                        </m:ctrlPr>
                      </m:sSubPr>
                      <m:e>
                        <m:r>
                          <a:rPr lang="en-US" sz="1800" i="1">
                            <a:effectLst/>
                            <a:latin typeface="Cambria Math" panose="02040503050406030204" pitchFamily="18" charset="0"/>
                            <a:ea typeface="Calibri" panose="020F0502020204030204" pitchFamily="34" charset="0"/>
                            <a:cs typeface="Arial" panose="020B0604020202020204" pitchFamily="34" charset="0"/>
                          </a:rPr>
                          <m:t>𝐿</m:t>
                        </m:r>
                      </m:e>
                      <m:sub>
                        <m:r>
                          <a:rPr lang="en-US" sz="1800" i="1">
                            <a:effectLst/>
                            <a:latin typeface="Cambria Math" panose="02040503050406030204" pitchFamily="18" charset="0"/>
                            <a:ea typeface="Calibri" panose="020F0502020204030204" pitchFamily="34" charset="0"/>
                            <a:cs typeface="Arial" panose="020B0604020202020204" pitchFamily="34" charset="0"/>
                          </a:rPr>
                          <m:t>1</m:t>
                        </m:r>
                      </m:sub>
                    </m:sSub>
                  </m:oMath>
                </a14:m>
                <a:r>
                  <a:rPr lang="en-US" sz="1800" dirty="0">
                    <a:effectLst/>
                    <a:latin typeface="Calibri" panose="020F0502020204030204" pitchFamily="34" charset="0"/>
                    <a:ea typeface="Times New Roman" panose="02020603050405020304" pitchFamily="18" charset="0"/>
                    <a:cs typeface="Arial" panose="020B0604020202020204" pitchFamily="34" charset="0"/>
                  </a:rPr>
                  <a:t>, </a:t>
                </a:r>
                <a14:m>
                  <m:oMath xmlns:m="http://schemas.openxmlformats.org/officeDocument/2006/math">
                    <m:sSub>
                      <m:sSubPr>
                        <m:ctrlPr>
                          <a:rPr lang="en-US" i="1">
                            <a:effectLst/>
                            <a:latin typeface="Cambria Math" panose="02040503050406030204" pitchFamily="18" charset="0"/>
                          </a:rPr>
                        </m:ctrlPr>
                      </m:sSubPr>
                      <m:e>
                        <m:r>
                          <a:rPr lang="en-US" sz="1800" i="1">
                            <a:effectLst/>
                            <a:latin typeface="Cambria Math" panose="02040503050406030204" pitchFamily="18" charset="0"/>
                            <a:ea typeface="Calibri" panose="020F0502020204030204" pitchFamily="34" charset="0"/>
                            <a:cs typeface="Arial" panose="020B0604020202020204" pitchFamily="34" charset="0"/>
                          </a:rPr>
                          <m:t>𝐿</m:t>
                        </m:r>
                      </m:e>
                      <m:sub>
                        <m:r>
                          <a:rPr lang="en-US" sz="1800" i="1">
                            <a:effectLst/>
                            <a:latin typeface="Cambria Math" panose="02040503050406030204" pitchFamily="18" charset="0"/>
                            <a:ea typeface="Calibri" panose="020F0502020204030204" pitchFamily="34" charset="0"/>
                            <a:cs typeface="Arial" panose="020B0604020202020204" pitchFamily="34" charset="0"/>
                          </a:rPr>
                          <m:t>2</m:t>
                        </m:r>
                      </m:sub>
                    </m:sSub>
                  </m:oMath>
                </a14:m>
                <a:r>
                  <a:rPr lang="en-US" sz="1800" dirty="0">
                    <a:effectLst/>
                    <a:latin typeface="Calibri" panose="020F0502020204030204" pitchFamily="34" charset="0"/>
                    <a:ea typeface="Times New Roman" panose="02020603050405020304" pitchFamily="18" charset="0"/>
                    <a:cs typeface="Arial" panose="020B0604020202020204" pitchFamily="34" charset="0"/>
                  </a:rPr>
                  <a:t>, are fixed values representing the physical characteristics of the element.</a:t>
                </a:r>
              </a:p>
              <a:p>
                <a:pPr marL="285750" indent="-285750">
                  <a:buFont typeface="Arial" panose="020B0604020202020204" pitchFamily="34" charset="0"/>
                  <a:buChar char="•"/>
                </a:pPr>
                <a14:m>
                  <m:oMath xmlns:m="http://schemas.openxmlformats.org/officeDocument/2006/math">
                    <m:r>
                      <a:rPr lang="en-US" sz="1800" i="1" kern="100" smtClean="0">
                        <a:effectLst/>
                        <a:latin typeface="Cambria Math" panose="02040503050406030204" pitchFamily="18" charset="0"/>
                        <a:ea typeface="Times New Roman" panose="02020603050405020304" pitchFamily="18" charset="0"/>
                        <a:cs typeface="Arial" panose="020B0604020202020204" pitchFamily="34" charset="0"/>
                      </a:rPr>
                      <m:t>𝜔</m:t>
                    </m:r>
                  </m:oMath>
                </a14:m>
                <a:r>
                  <a:rPr lang="en-US" sz="1800" kern="100" dirty="0">
                    <a:effectLst/>
                    <a:latin typeface="Calibri" panose="020F0502020204030204" pitchFamily="34" charset="0"/>
                    <a:ea typeface="Times New Roman" panose="02020603050405020304" pitchFamily="18" charset="0"/>
                    <a:cs typeface="Arial" panose="020B0604020202020204" pitchFamily="34" charset="0"/>
                  </a:rPr>
                  <a:t>: angular frequency </a:t>
                </a:r>
                <a14:m>
                  <m:oMath xmlns:m="http://schemas.openxmlformats.org/officeDocument/2006/math">
                    <m:d>
                      <m:dPr>
                        <m:ctrlPr>
                          <a:rPr lang="en-US" sz="1800" i="1" kern="100">
                            <a:effectLst/>
                            <a:latin typeface="Cambria Math" panose="02040503050406030204" pitchFamily="18" charset="0"/>
                            <a:ea typeface="Times New Roman" panose="02020603050405020304" pitchFamily="18" charset="0"/>
                            <a:cs typeface="Arial" panose="020B0604020202020204" pitchFamily="34" charset="0"/>
                          </a:rPr>
                        </m:ctrlPr>
                      </m:dPr>
                      <m:e>
                        <m:r>
                          <a:rPr lang="en-US" sz="1800" i="1" kern="100">
                            <a:effectLst/>
                            <a:latin typeface="Cambria Math" panose="02040503050406030204" pitchFamily="18" charset="0"/>
                            <a:ea typeface="Times New Roman" panose="02020603050405020304" pitchFamily="18" charset="0"/>
                            <a:cs typeface="Arial" panose="020B0604020202020204" pitchFamily="34" charset="0"/>
                          </a:rPr>
                          <m:t>𝜔</m:t>
                        </m:r>
                        <m:r>
                          <a:rPr lang="en-US" sz="1800" i="1" kern="100">
                            <a:effectLst/>
                            <a:latin typeface="Cambria Math" panose="02040503050406030204" pitchFamily="18" charset="0"/>
                            <a:ea typeface="Times New Roman" panose="02020603050405020304" pitchFamily="18" charset="0"/>
                            <a:cs typeface="Arial" panose="020B0604020202020204" pitchFamily="34" charset="0"/>
                          </a:rPr>
                          <m:t>=2</m:t>
                        </m:r>
                        <m:r>
                          <a:rPr lang="en-US" sz="1800" i="1" kern="100">
                            <a:effectLst/>
                            <a:latin typeface="Cambria Math" panose="02040503050406030204" pitchFamily="18" charset="0"/>
                            <a:ea typeface="Times New Roman" panose="02020603050405020304" pitchFamily="18" charset="0"/>
                            <a:cs typeface="Arial" panose="020B0604020202020204" pitchFamily="34" charset="0"/>
                          </a:rPr>
                          <m:t>𝜋</m:t>
                        </m:r>
                        <m:r>
                          <a:rPr lang="en-US" sz="1800" i="1" kern="100">
                            <a:effectLst/>
                            <a:latin typeface="Cambria Math" panose="02040503050406030204" pitchFamily="18" charset="0"/>
                            <a:ea typeface="Times New Roman" panose="02020603050405020304" pitchFamily="18" charset="0"/>
                            <a:cs typeface="Arial" panose="020B0604020202020204" pitchFamily="34" charset="0"/>
                          </a:rPr>
                          <m:t>𝑓</m:t>
                        </m:r>
                      </m:e>
                    </m:d>
                  </m:oMath>
                </a14:m>
                <a:endParaRPr lang="en-US" sz="1800" kern="100" dirty="0">
                  <a:effectLst/>
                  <a:latin typeface="Calibri" panose="020F0502020204030204" pitchFamily="34" charset="0"/>
                  <a:ea typeface="Times New Roman" panose="02020603050405020304" pitchFamily="18" charset="0"/>
                  <a:cs typeface="Arial" panose="020B0604020202020204" pitchFamily="34" charset="0"/>
                </a:endParaRPr>
              </a:p>
            </p:txBody>
          </p:sp>
        </mc:Choice>
        <mc:Fallback xmlns="">
          <p:sp>
            <p:nvSpPr>
              <p:cNvPr id="11" name="TextBox 10">
                <a:extLst>
                  <a:ext uri="{FF2B5EF4-FFF2-40B4-BE49-F238E27FC236}">
                    <a16:creationId xmlns:a16="http://schemas.microsoft.com/office/drawing/2014/main" id="{0646DF11-21CF-9597-179D-F302B849EEF5}"/>
                  </a:ext>
                </a:extLst>
              </p:cNvPr>
              <p:cNvSpPr txBox="1">
                <a:spLocks noRot="1" noChangeAspect="1" noMove="1" noResize="1" noEditPoints="1" noAdjustHandles="1" noChangeArrowheads="1" noChangeShapeType="1" noTextEdit="1"/>
              </p:cNvSpPr>
              <p:nvPr/>
            </p:nvSpPr>
            <p:spPr>
              <a:xfrm>
                <a:off x="3498409" y="4583744"/>
                <a:ext cx="5084103" cy="923330"/>
              </a:xfrm>
              <a:prstGeom prst="rect">
                <a:avLst/>
              </a:prstGeom>
              <a:blipFill>
                <a:blip r:embed="rId8"/>
                <a:stretch>
                  <a:fillRect l="-839" t="-3974" b="-9934"/>
                </a:stretch>
              </a:blipFill>
            </p:spPr>
            <p:txBody>
              <a:bodyPr/>
              <a:lstStyle/>
              <a:p>
                <a:r>
                  <a:rPr lang="en-US">
                    <a:noFill/>
                  </a:rPr>
                  <a:t> </a:t>
                </a:r>
              </a:p>
            </p:txBody>
          </p:sp>
        </mc:Fallback>
      </mc:AlternateContent>
      <p:pic>
        <p:nvPicPr>
          <p:cNvPr id="12" name="Picture 11">
            <a:extLst>
              <a:ext uri="{FF2B5EF4-FFF2-40B4-BE49-F238E27FC236}">
                <a16:creationId xmlns:a16="http://schemas.microsoft.com/office/drawing/2014/main" id="{3FCDD8FD-0B7B-7861-7305-04D5B60D4396}"/>
              </a:ext>
            </a:extLst>
          </p:cNvPr>
          <p:cNvPicPr>
            <a:picLocks noChangeAspect="1"/>
          </p:cNvPicPr>
          <p:nvPr/>
        </p:nvPicPr>
        <p:blipFill>
          <a:blip r:embed="rId9"/>
          <a:stretch>
            <a:fillRect/>
          </a:stretch>
        </p:blipFill>
        <p:spPr>
          <a:xfrm>
            <a:off x="8285605" y="2285776"/>
            <a:ext cx="3176107" cy="3840391"/>
          </a:xfrm>
          <a:prstGeom prst="rect">
            <a:avLst/>
          </a:prstGeom>
        </p:spPr>
      </p:pic>
      <p:sp>
        <p:nvSpPr>
          <p:cNvPr id="13" name="Slide Number Placeholder 13">
            <a:extLst>
              <a:ext uri="{FF2B5EF4-FFF2-40B4-BE49-F238E27FC236}">
                <a16:creationId xmlns:a16="http://schemas.microsoft.com/office/drawing/2014/main" id="{43364E09-F205-B875-3F1B-D0323706EB51}"/>
              </a:ext>
            </a:extLst>
          </p:cNvPr>
          <p:cNvSpPr txBox="1">
            <a:spLocks/>
          </p:cNvSpPr>
          <p:nvPr/>
        </p:nvSpPr>
        <p:spPr>
          <a:xfrm>
            <a:off x="11704319" y="6468600"/>
            <a:ext cx="487682" cy="365125"/>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dirty="0"/>
              <a:t> </a:t>
            </a:r>
            <a:fld id="{4A3F4FF3-C51F-064A-B1CB-23BD21A301F8}" type="slidenum">
              <a:rPr lang="fr-FR" smtClean="0"/>
              <a:pPr/>
              <a:t>10</a:t>
            </a:fld>
            <a:endParaRPr lang="fr-FR" dirty="0"/>
          </a:p>
        </p:txBody>
      </p:sp>
      <p:sp>
        <p:nvSpPr>
          <p:cNvPr id="14" name="TextBox 13">
            <a:extLst>
              <a:ext uri="{FF2B5EF4-FFF2-40B4-BE49-F238E27FC236}">
                <a16:creationId xmlns:a16="http://schemas.microsoft.com/office/drawing/2014/main" id="{05EC66A5-17D2-E7AE-4315-FA241236D473}"/>
              </a:ext>
            </a:extLst>
          </p:cNvPr>
          <p:cNvSpPr txBox="1"/>
          <p:nvPr/>
        </p:nvSpPr>
        <p:spPr>
          <a:xfrm>
            <a:off x="1630403" y="5675895"/>
            <a:ext cx="368488" cy="276999"/>
          </a:xfrm>
          <a:prstGeom prst="rect">
            <a:avLst/>
          </a:prstGeom>
          <a:noFill/>
        </p:spPr>
        <p:txBody>
          <a:bodyPr wrap="square">
            <a:spAutoFit/>
          </a:bodyPr>
          <a:lstStyle/>
          <a:p>
            <a:r>
              <a:rPr lang="en-US" sz="1200" dirty="0"/>
              <a:t>[1]</a:t>
            </a:r>
          </a:p>
        </p:txBody>
      </p:sp>
      <p:sp>
        <p:nvSpPr>
          <p:cNvPr id="15" name="TextBox 14">
            <a:extLst>
              <a:ext uri="{FF2B5EF4-FFF2-40B4-BE49-F238E27FC236}">
                <a16:creationId xmlns:a16="http://schemas.microsoft.com/office/drawing/2014/main" id="{17D187DC-D38C-C645-1CF5-BE970117A3AC}"/>
              </a:ext>
            </a:extLst>
          </p:cNvPr>
          <p:cNvSpPr txBox="1"/>
          <p:nvPr/>
        </p:nvSpPr>
        <p:spPr>
          <a:xfrm>
            <a:off x="9759498" y="2038585"/>
            <a:ext cx="482331" cy="276999"/>
          </a:xfrm>
          <a:prstGeom prst="rect">
            <a:avLst/>
          </a:prstGeom>
          <a:noFill/>
        </p:spPr>
        <p:txBody>
          <a:bodyPr wrap="square">
            <a:spAutoFit/>
          </a:bodyPr>
          <a:lstStyle/>
          <a:p>
            <a:r>
              <a:rPr lang="en-US" sz="1200" dirty="0"/>
              <a:t>[2]</a:t>
            </a:r>
          </a:p>
        </p:txBody>
      </p:sp>
      <p:sp>
        <p:nvSpPr>
          <p:cNvPr id="18" name="TextBox 17">
            <a:extLst>
              <a:ext uri="{FF2B5EF4-FFF2-40B4-BE49-F238E27FC236}">
                <a16:creationId xmlns:a16="http://schemas.microsoft.com/office/drawing/2014/main" id="{5A22119A-52D0-4E57-8BB7-FB753F79CDFC}"/>
              </a:ext>
            </a:extLst>
          </p:cNvPr>
          <p:cNvSpPr txBox="1"/>
          <p:nvPr/>
        </p:nvSpPr>
        <p:spPr>
          <a:xfrm>
            <a:off x="-69395" y="6365557"/>
            <a:ext cx="12261395" cy="492443"/>
          </a:xfrm>
          <a:prstGeom prst="rect">
            <a:avLst/>
          </a:prstGeom>
          <a:noFill/>
        </p:spPr>
        <p:txBody>
          <a:bodyPr wrap="square">
            <a:spAutoFit/>
          </a:bodyPr>
          <a:lstStyle/>
          <a:p>
            <a:r>
              <a:rPr lang="en-US" sz="1300" dirty="0"/>
              <a:t>[1]	S. </a:t>
            </a:r>
            <a:r>
              <a:rPr lang="en-US" sz="1300" dirty="0" err="1"/>
              <a:t>Abeywickrama</a:t>
            </a:r>
            <a:r>
              <a:rPr lang="en-US" sz="1300" dirty="0"/>
              <a:t>, S. Member, R. Zhang, and Q. Wu, “Intelligent Reflecting Surface : Practical Phase Shift,” vol. 68, no. 9, 2020. </a:t>
            </a:r>
          </a:p>
          <a:p>
            <a:r>
              <a:rPr lang="en-US" sz="1300" dirty="0"/>
              <a:t>[2]	X. Pei et al., “RIS-Aided Wireless Communications : Prototyping , Adaptive Beamforming , and Indoor / Outdoor Field Trials,” pp. 1–13.</a:t>
            </a:r>
          </a:p>
        </p:txBody>
      </p:sp>
    </p:spTree>
    <p:extLst>
      <p:ext uri="{BB962C8B-B14F-4D97-AF65-F5344CB8AC3E}">
        <p14:creationId xmlns:p14="http://schemas.microsoft.com/office/powerpoint/2010/main" val="10109599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1">
            <a:extLst>
              <a:ext uri="{FF2B5EF4-FFF2-40B4-BE49-F238E27FC236}">
                <a16:creationId xmlns:a16="http://schemas.microsoft.com/office/drawing/2014/main" id="{0EB6C1E8-45C7-A71E-49FA-7D1257A82D74}"/>
              </a:ext>
            </a:extLst>
          </p:cNvPr>
          <p:cNvSpPr txBox="1">
            <a:spLocks/>
          </p:cNvSpPr>
          <p:nvPr/>
        </p:nvSpPr>
        <p:spPr>
          <a:xfrm>
            <a:off x="785947" y="365125"/>
            <a:ext cx="10918371"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dirty="0">
                <a:solidFill>
                  <a:srgbClr val="0096BC"/>
                </a:solidFill>
                <a:latin typeface="BROTHER-1816-THIN" pitchFamily="2" charset="0"/>
              </a:rPr>
              <a:t>Varactor Model</a:t>
            </a:r>
          </a:p>
        </p:txBody>
      </p:sp>
      <p:pic>
        <p:nvPicPr>
          <p:cNvPr id="7" name="Picture 6">
            <a:extLst>
              <a:ext uri="{FF2B5EF4-FFF2-40B4-BE49-F238E27FC236}">
                <a16:creationId xmlns:a16="http://schemas.microsoft.com/office/drawing/2014/main" id="{624B7423-2E00-5796-F4F6-DA2F3B556F1B}"/>
              </a:ext>
            </a:extLst>
          </p:cNvPr>
          <p:cNvPicPr>
            <a:picLocks noChangeAspect="1"/>
          </p:cNvPicPr>
          <p:nvPr/>
        </p:nvPicPr>
        <p:blipFill>
          <a:blip r:embed="rId3"/>
          <a:stretch>
            <a:fillRect/>
          </a:stretch>
        </p:blipFill>
        <p:spPr>
          <a:xfrm>
            <a:off x="8285605" y="2285776"/>
            <a:ext cx="3176107" cy="3840391"/>
          </a:xfrm>
          <a:prstGeom prst="rect">
            <a:avLst/>
          </a:prstGeom>
        </p:spPr>
      </p:pic>
      <p:pic>
        <p:nvPicPr>
          <p:cNvPr id="8" name="Picture 7" descr="A graph of a function&#10;&#10;Description automatically generated">
            <a:extLst>
              <a:ext uri="{FF2B5EF4-FFF2-40B4-BE49-F238E27FC236}">
                <a16:creationId xmlns:a16="http://schemas.microsoft.com/office/drawing/2014/main" id="{D1CA2AD1-BA4A-C107-4B19-9E1659543452}"/>
              </a:ext>
            </a:extLst>
          </p:cNvPr>
          <p:cNvPicPr>
            <a:picLocks noChangeAspect="1"/>
          </p:cNvPicPr>
          <p:nvPr/>
        </p:nvPicPr>
        <p:blipFill>
          <a:blip r:embed="rId4"/>
          <a:stretch>
            <a:fillRect/>
          </a:stretch>
        </p:blipFill>
        <p:spPr>
          <a:xfrm>
            <a:off x="-1" y="1690688"/>
            <a:ext cx="8779343" cy="4312547"/>
          </a:xfrm>
          <a:prstGeom prst="rect">
            <a:avLst/>
          </a:prstGeom>
        </p:spPr>
      </p:pic>
      <p:pic>
        <p:nvPicPr>
          <p:cNvPr id="9" name="Picture 8">
            <a:extLst>
              <a:ext uri="{FF2B5EF4-FFF2-40B4-BE49-F238E27FC236}">
                <a16:creationId xmlns:a16="http://schemas.microsoft.com/office/drawing/2014/main" id="{2160CE6E-C6E6-F6D5-4F00-445296B87C0D}"/>
              </a:ext>
            </a:extLst>
          </p:cNvPr>
          <p:cNvPicPr>
            <a:picLocks noChangeAspect="1"/>
          </p:cNvPicPr>
          <p:nvPr/>
        </p:nvPicPr>
        <p:blipFill>
          <a:blip r:embed="rId5"/>
          <a:stretch>
            <a:fillRect/>
          </a:stretch>
        </p:blipFill>
        <p:spPr>
          <a:xfrm>
            <a:off x="7716858" y="0"/>
            <a:ext cx="4202281" cy="2177085"/>
          </a:xfrm>
          <a:prstGeom prst="rect">
            <a:avLst/>
          </a:prstGeom>
        </p:spPr>
      </p:pic>
      <p:sp>
        <p:nvSpPr>
          <p:cNvPr id="10" name="Slide Number Placeholder 13">
            <a:extLst>
              <a:ext uri="{FF2B5EF4-FFF2-40B4-BE49-F238E27FC236}">
                <a16:creationId xmlns:a16="http://schemas.microsoft.com/office/drawing/2014/main" id="{CD9483C8-8F5E-D301-3C01-F04384F59E75}"/>
              </a:ext>
            </a:extLst>
          </p:cNvPr>
          <p:cNvSpPr txBox="1">
            <a:spLocks/>
          </p:cNvSpPr>
          <p:nvPr/>
        </p:nvSpPr>
        <p:spPr>
          <a:xfrm>
            <a:off x="11704319" y="6468600"/>
            <a:ext cx="487682" cy="365125"/>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dirty="0"/>
              <a:t> </a:t>
            </a:r>
            <a:fld id="{4A3F4FF3-C51F-064A-B1CB-23BD21A301F8}" type="slidenum">
              <a:rPr lang="fr-FR" smtClean="0"/>
              <a:pPr/>
              <a:t>11</a:t>
            </a:fld>
            <a:endParaRPr lang="fr-FR" dirty="0"/>
          </a:p>
        </p:txBody>
      </p:sp>
      <p:sp>
        <p:nvSpPr>
          <p:cNvPr id="11" name="TextBox 10">
            <a:extLst>
              <a:ext uri="{FF2B5EF4-FFF2-40B4-BE49-F238E27FC236}">
                <a16:creationId xmlns:a16="http://schemas.microsoft.com/office/drawing/2014/main" id="{66FCF3B9-391F-234F-C5B4-1A6CF45E7D3E}"/>
              </a:ext>
            </a:extLst>
          </p:cNvPr>
          <p:cNvSpPr txBox="1"/>
          <p:nvPr/>
        </p:nvSpPr>
        <p:spPr>
          <a:xfrm>
            <a:off x="9759498" y="2038585"/>
            <a:ext cx="482331" cy="276999"/>
          </a:xfrm>
          <a:prstGeom prst="rect">
            <a:avLst/>
          </a:prstGeom>
          <a:noFill/>
        </p:spPr>
        <p:txBody>
          <a:bodyPr wrap="square">
            <a:spAutoFit/>
          </a:bodyPr>
          <a:lstStyle/>
          <a:p>
            <a:r>
              <a:rPr lang="en-US" sz="1200" dirty="0"/>
              <a:t>[1]</a:t>
            </a:r>
          </a:p>
        </p:txBody>
      </p:sp>
      <p:sp>
        <p:nvSpPr>
          <p:cNvPr id="12" name="TextBox 11">
            <a:extLst>
              <a:ext uri="{FF2B5EF4-FFF2-40B4-BE49-F238E27FC236}">
                <a16:creationId xmlns:a16="http://schemas.microsoft.com/office/drawing/2014/main" id="{23327F85-3589-81CB-F1A2-ADF87BCB5C82}"/>
              </a:ext>
            </a:extLst>
          </p:cNvPr>
          <p:cNvSpPr txBox="1"/>
          <p:nvPr/>
        </p:nvSpPr>
        <p:spPr>
          <a:xfrm>
            <a:off x="-69395" y="6540759"/>
            <a:ext cx="12261395" cy="292388"/>
          </a:xfrm>
          <a:prstGeom prst="rect">
            <a:avLst/>
          </a:prstGeom>
          <a:noFill/>
        </p:spPr>
        <p:txBody>
          <a:bodyPr wrap="square">
            <a:spAutoFit/>
          </a:bodyPr>
          <a:lstStyle/>
          <a:p>
            <a:r>
              <a:rPr lang="en-US" sz="1300" dirty="0"/>
              <a:t>[1]	X. Pei et al., “RIS-Aided Wireless Communications : Prototyping , Adaptive Beamforming , and Indoor / Outdoor Field Trials,” pp. 1–13.</a:t>
            </a:r>
          </a:p>
        </p:txBody>
      </p:sp>
    </p:spTree>
    <p:extLst>
      <p:ext uri="{BB962C8B-B14F-4D97-AF65-F5344CB8AC3E}">
        <p14:creationId xmlns:p14="http://schemas.microsoft.com/office/powerpoint/2010/main" val="18815253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F351686-F39A-4E31-6E7E-140327DFC0F5}"/>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fr-FR" sz="4000" dirty="0">
                <a:solidFill>
                  <a:srgbClr val="0096BC"/>
                </a:solidFill>
                <a:latin typeface="BROTHER-1816-THIN" pitchFamily="2" charset="0"/>
              </a:rPr>
              <a:t>Plan</a:t>
            </a:r>
          </a:p>
        </p:txBody>
      </p:sp>
      <p:sp>
        <p:nvSpPr>
          <p:cNvPr id="3" name="Espace réservé du contenu 3">
            <a:extLst>
              <a:ext uri="{FF2B5EF4-FFF2-40B4-BE49-F238E27FC236}">
                <a16:creationId xmlns:a16="http://schemas.microsoft.com/office/drawing/2014/main" id="{8AE8EF6E-982A-FD67-2D7C-61D969729D4B}"/>
              </a:ext>
            </a:extLst>
          </p:cNvPr>
          <p:cNvSpPr txBox="1">
            <a:spLocks/>
          </p:cNvSpPr>
          <p:nvPr/>
        </p:nvSpPr>
        <p:spPr>
          <a:xfrm>
            <a:off x="838200" y="1960788"/>
            <a:ext cx="5912457" cy="2243751"/>
          </a:xfrm>
          <a:prstGeom prst="rect">
            <a:avLst/>
          </a:prstGeom>
        </p:spPr>
        <p:txBody>
          <a:bodyPr vert="horz" lIns="91440" tIns="45720" rIns="91440" bIns="45720" rtlCol="0" anchor="t">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Wingdings" panose="05000000000000000000" pitchFamily="2" charset="2"/>
              <a:buChar char="q"/>
            </a:pPr>
            <a:r>
              <a:rPr lang="en-US" sz="2200" dirty="0">
                <a:latin typeface="BROTHER-1816-BOOK" pitchFamily="2" charset="0"/>
              </a:rPr>
              <a:t>Introduction – Motivation</a:t>
            </a:r>
          </a:p>
          <a:p>
            <a:pPr marL="342900" indent="-342900" algn="l">
              <a:buFont typeface="Wingdings" panose="05000000000000000000" pitchFamily="2" charset="2"/>
              <a:buChar char="q"/>
            </a:pPr>
            <a:r>
              <a:rPr lang="en-US" sz="2200" dirty="0">
                <a:latin typeface="BROTHER-1816-BOOK" pitchFamily="2" charset="0"/>
              </a:rPr>
              <a:t>IRS Working Principle</a:t>
            </a:r>
          </a:p>
          <a:p>
            <a:pPr marL="342900" indent="-342900" algn="l">
              <a:buFont typeface="Wingdings" panose="05000000000000000000" pitchFamily="2" charset="2"/>
              <a:buChar char="q"/>
            </a:pPr>
            <a:r>
              <a:rPr lang="en-US" sz="2200" b="1" dirty="0">
                <a:latin typeface="BROTHER-1816-BOOK" pitchFamily="2" charset="0"/>
              </a:rPr>
              <a:t>Designing Our IRS Model</a:t>
            </a:r>
          </a:p>
          <a:p>
            <a:pPr marL="342900" indent="-342900" algn="l">
              <a:buFont typeface="Wingdings" panose="05000000000000000000" pitchFamily="2" charset="2"/>
              <a:buChar char="q"/>
            </a:pPr>
            <a:r>
              <a:rPr lang="en-US" sz="2200" dirty="0">
                <a:latin typeface="BROTHER-1816-BOOK" pitchFamily="2" charset="0"/>
              </a:rPr>
              <a:t>Model Results</a:t>
            </a:r>
          </a:p>
          <a:p>
            <a:pPr marL="342900" indent="-342900" algn="l">
              <a:buFont typeface="Wingdings" panose="05000000000000000000" pitchFamily="2" charset="2"/>
              <a:buChar char="q"/>
            </a:pPr>
            <a:r>
              <a:rPr lang="en-US" sz="2200" dirty="0">
                <a:latin typeface="BROTHER-1816-BOOK" pitchFamily="2" charset="0"/>
              </a:rPr>
              <a:t>Future Work</a:t>
            </a:r>
          </a:p>
          <a:p>
            <a:pPr marL="342900" indent="-342900" algn="l">
              <a:buFont typeface="Wingdings" panose="05000000000000000000" pitchFamily="2" charset="2"/>
              <a:buChar char="q"/>
            </a:pPr>
            <a:endParaRPr lang="en-US" sz="2200" dirty="0">
              <a:latin typeface="BROTHER-1816-BOOK" pitchFamily="2" charset="0"/>
            </a:endParaRPr>
          </a:p>
        </p:txBody>
      </p:sp>
      <p:grpSp>
        <p:nvGrpSpPr>
          <p:cNvPr id="8" name="Group 7">
            <a:extLst>
              <a:ext uri="{FF2B5EF4-FFF2-40B4-BE49-F238E27FC236}">
                <a16:creationId xmlns:a16="http://schemas.microsoft.com/office/drawing/2014/main" id="{FD5E07F7-6FB8-B7CF-3A67-E1B6A07DFD75}"/>
              </a:ext>
            </a:extLst>
          </p:cNvPr>
          <p:cNvGrpSpPr/>
          <p:nvPr/>
        </p:nvGrpSpPr>
        <p:grpSpPr>
          <a:xfrm>
            <a:off x="1382517" y="6249099"/>
            <a:ext cx="4182544" cy="507521"/>
            <a:chOff x="1382517" y="6249099"/>
            <a:chExt cx="4182544" cy="507521"/>
          </a:xfrm>
        </p:grpSpPr>
        <p:pic>
          <p:nvPicPr>
            <p:cNvPr id="5" name="Picture 2" descr="inria">
              <a:extLst>
                <a:ext uri="{FF2B5EF4-FFF2-40B4-BE49-F238E27FC236}">
                  <a16:creationId xmlns:a16="http://schemas.microsoft.com/office/drawing/2014/main" id="{E7D66509-3F33-95CE-8A00-7AC99205E3B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2542" b="28537"/>
            <a:stretch/>
          </p:blipFill>
          <p:spPr bwMode="auto">
            <a:xfrm>
              <a:off x="1382517" y="6269068"/>
              <a:ext cx="1252682" cy="48755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2FF7AA64-1D21-28E2-1B40-3DE2D62C44F6}"/>
                </a:ext>
              </a:extLst>
            </p:cNvPr>
            <p:cNvPicPr>
              <a:picLocks noChangeAspect="1"/>
            </p:cNvPicPr>
            <p:nvPr/>
          </p:nvPicPr>
          <p:blipFill>
            <a:blip r:embed="rId4"/>
            <a:stretch>
              <a:fillRect/>
            </a:stretch>
          </p:blipFill>
          <p:spPr>
            <a:xfrm>
              <a:off x="4660731" y="6249099"/>
              <a:ext cx="904330" cy="487552"/>
            </a:xfrm>
            <a:prstGeom prst="rect">
              <a:avLst/>
            </a:prstGeom>
          </p:spPr>
        </p:pic>
      </p:grpSp>
      <p:sp>
        <p:nvSpPr>
          <p:cNvPr id="18" name="Slide Number Placeholder 13">
            <a:extLst>
              <a:ext uri="{FF2B5EF4-FFF2-40B4-BE49-F238E27FC236}">
                <a16:creationId xmlns:a16="http://schemas.microsoft.com/office/drawing/2014/main" id="{4646B043-9FA6-A007-28E3-6A516F876748}"/>
              </a:ext>
            </a:extLst>
          </p:cNvPr>
          <p:cNvSpPr>
            <a:spLocks noGrp="1"/>
          </p:cNvSpPr>
          <p:nvPr>
            <p:ph type="sldNum" sz="quarter" idx="12"/>
          </p:nvPr>
        </p:nvSpPr>
        <p:spPr>
          <a:xfrm>
            <a:off x="11764371" y="6468600"/>
            <a:ext cx="427630" cy="365125"/>
          </a:xfrm>
        </p:spPr>
        <p:txBody>
          <a:bodyPr/>
          <a:lstStyle/>
          <a:p>
            <a:fld id="{4A3F4FF3-C51F-064A-B1CB-23BD21A301F8}" type="slidenum">
              <a:rPr lang="fr-FR" smtClean="0"/>
              <a:t>12</a:t>
            </a:fld>
            <a:endParaRPr lang="fr-FR" dirty="0"/>
          </a:p>
        </p:txBody>
      </p:sp>
    </p:spTree>
    <p:extLst>
      <p:ext uri="{BB962C8B-B14F-4D97-AF65-F5344CB8AC3E}">
        <p14:creationId xmlns:p14="http://schemas.microsoft.com/office/powerpoint/2010/main" val="22969255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F351686-F39A-4E31-6E7E-140327DFC0F5}"/>
              </a:ext>
            </a:extLst>
          </p:cNvPr>
          <p:cNvSpPr txBox="1">
            <a:spLocks/>
          </p:cNvSpPr>
          <p:nvPr/>
        </p:nvSpPr>
        <p:spPr>
          <a:xfrm>
            <a:off x="785947" y="365125"/>
            <a:ext cx="10918371"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dirty="0">
                <a:solidFill>
                  <a:srgbClr val="0096BC"/>
                </a:solidFill>
                <a:latin typeface="BROTHER-1816-THIN" pitchFamily="2" charset="0"/>
              </a:rPr>
              <a:t>Designing Our IRS Model</a:t>
            </a:r>
          </a:p>
        </p:txBody>
      </p:sp>
      <mc:AlternateContent xmlns:mc="http://schemas.openxmlformats.org/markup-compatibility/2006" xmlns:p14="http://schemas.microsoft.com/office/powerpoint/2010/main">
        <mc:Choice Requires="p14">
          <p:contentPart p14:bwMode="auto" r:id="rId3">
            <p14:nvContentPartPr>
              <p14:cNvPr id="6" name="Input penna 5">
                <a:extLst>
                  <a:ext uri="{FF2B5EF4-FFF2-40B4-BE49-F238E27FC236}">
                    <a16:creationId xmlns:a16="http://schemas.microsoft.com/office/drawing/2014/main" id="{5BA554B9-E62A-745F-4BA7-AF5C8BAD4385}"/>
                  </a:ext>
                </a:extLst>
              </p14:cNvPr>
              <p14:cNvContentPartPr/>
              <p14:nvPr/>
            </p14:nvContentPartPr>
            <p14:xfrm>
              <a:off x="7185618" y="3278698"/>
              <a:ext cx="360" cy="360"/>
            </p14:xfrm>
          </p:contentPart>
        </mc:Choice>
        <mc:Fallback xmlns="">
          <p:pic>
            <p:nvPicPr>
              <p:cNvPr id="6" name="Input penna 5">
                <a:extLst>
                  <a:ext uri="{FF2B5EF4-FFF2-40B4-BE49-F238E27FC236}">
                    <a16:creationId xmlns:a16="http://schemas.microsoft.com/office/drawing/2014/main" id="{5BA554B9-E62A-745F-4BA7-AF5C8BAD4385}"/>
                  </a:ext>
                </a:extLst>
              </p:cNvPr>
              <p:cNvPicPr/>
              <p:nvPr/>
            </p:nvPicPr>
            <p:blipFill>
              <a:blip r:embed="rId4"/>
              <a:stretch>
                <a:fillRect/>
              </a:stretch>
            </p:blipFill>
            <p:spPr>
              <a:xfrm>
                <a:off x="7167618" y="3260698"/>
                <a:ext cx="36000" cy="36000"/>
              </a:xfrm>
              <a:prstGeom prst="rect">
                <a:avLst/>
              </a:prstGeom>
            </p:spPr>
          </p:pic>
        </mc:Fallback>
      </mc:AlternateContent>
      <p:sp>
        <p:nvSpPr>
          <p:cNvPr id="7" name="TextBox 6">
            <a:extLst>
              <a:ext uri="{FF2B5EF4-FFF2-40B4-BE49-F238E27FC236}">
                <a16:creationId xmlns:a16="http://schemas.microsoft.com/office/drawing/2014/main" id="{8CD5F80A-21BE-5BF4-C9BF-F03F2E0C3F74}"/>
              </a:ext>
            </a:extLst>
          </p:cNvPr>
          <p:cNvSpPr txBox="1"/>
          <p:nvPr/>
        </p:nvSpPr>
        <p:spPr>
          <a:xfrm>
            <a:off x="983225" y="1744895"/>
            <a:ext cx="6729461" cy="2369880"/>
          </a:xfrm>
          <a:prstGeom prst="rect">
            <a:avLst/>
          </a:prstGeom>
          <a:noFill/>
        </p:spPr>
        <p:txBody>
          <a:bodyPr wrap="square">
            <a:spAutoFit/>
          </a:bodyPr>
          <a:lstStyle/>
          <a:p>
            <a:pPr marL="285750" indent="-285750">
              <a:buFont typeface="Wingdings" panose="05000000000000000000" pitchFamily="2" charset="2"/>
              <a:buChar char="q"/>
            </a:pPr>
            <a:r>
              <a:rPr lang="en-US" sz="2000" dirty="0">
                <a:latin typeface="BROTHER-1816-BOOK" pitchFamily="2" charset="0"/>
              </a:rPr>
              <a:t>Inputs:</a:t>
            </a:r>
            <a:endParaRPr lang="en-US" dirty="0">
              <a:solidFill>
                <a:srgbClr val="000000"/>
              </a:solidFill>
              <a:latin typeface="Calibri" panose="020F0502020204030204" pitchFamily="34" charset="0"/>
            </a:endParaRPr>
          </a:p>
          <a:p>
            <a:pPr marL="800100" lvl="1" indent="-342900">
              <a:buFont typeface="Arial" panose="020B0604020202020204" pitchFamily="34" charset="0"/>
              <a:buChar char="•"/>
            </a:pPr>
            <a:r>
              <a:rPr lang="en-US" sz="1600" b="0" i="0" u="none" strike="noStrike" baseline="0" dirty="0">
                <a:solidFill>
                  <a:srgbClr val="000000"/>
                </a:solidFill>
                <a:latin typeface="Calibri" panose="020F0502020204030204" pitchFamily="34" charset="0"/>
              </a:rPr>
              <a:t>Transmitter coordinates</a:t>
            </a:r>
          </a:p>
          <a:p>
            <a:pPr marL="800100" lvl="1" indent="-342900">
              <a:buFont typeface="Arial" panose="020B0604020202020204" pitchFamily="34" charset="0"/>
              <a:buChar char="•"/>
            </a:pPr>
            <a:r>
              <a:rPr lang="en-US" sz="1600" b="0" i="0" u="none" strike="noStrike" baseline="0" dirty="0">
                <a:solidFill>
                  <a:srgbClr val="000000"/>
                </a:solidFill>
                <a:latin typeface="Calibri" panose="020F0502020204030204" pitchFamily="34" charset="0"/>
              </a:rPr>
              <a:t> </a:t>
            </a:r>
            <a:r>
              <a:rPr lang="en-US" sz="1600" dirty="0">
                <a:solidFill>
                  <a:srgbClr val="000000"/>
                </a:solidFill>
                <a:latin typeface="Calibri" panose="020F0502020204030204" pitchFamily="34" charset="0"/>
              </a:rPr>
              <a:t>Receiver coordinates</a:t>
            </a:r>
          </a:p>
          <a:p>
            <a:pPr marL="800100" lvl="1" indent="-342900">
              <a:buFont typeface="Arial" panose="020B0604020202020204" pitchFamily="34" charset="0"/>
              <a:buChar char="•"/>
            </a:pPr>
            <a:endParaRPr lang="en-US" sz="1600" dirty="0">
              <a:solidFill>
                <a:srgbClr val="000000"/>
              </a:solidFill>
              <a:latin typeface="Calibri" panose="020F0502020204030204" pitchFamily="34" charset="0"/>
            </a:endParaRPr>
          </a:p>
          <a:p>
            <a:pPr lvl="1"/>
            <a:r>
              <a:rPr lang="en-US" sz="1600" dirty="0">
                <a:solidFill>
                  <a:srgbClr val="000000"/>
                </a:solidFill>
                <a:latin typeface="Calibri" panose="020F0502020204030204" pitchFamily="34" charset="0"/>
              </a:rPr>
              <a:t>Transmitted Signal</a:t>
            </a:r>
          </a:p>
          <a:p>
            <a:pPr marL="800100" lvl="1" indent="-342900">
              <a:buFont typeface="Arial" panose="020B0604020202020204" pitchFamily="34" charset="0"/>
              <a:buChar char="•"/>
            </a:pPr>
            <a:r>
              <a:rPr lang="en-US" sz="1600" dirty="0">
                <a:solidFill>
                  <a:srgbClr val="000000"/>
                </a:solidFill>
                <a:latin typeface="Calibri" panose="020F0502020204030204" pitchFamily="34" charset="0"/>
              </a:rPr>
              <a:t>	Carrier Frequency f (in Hz)</a:t>
            </a:r>
          </a:p>
          <a:p>
            <a:pPr marL="800100" lvl="1" indent="-342900">
              <a:buFont typeface="Arial" panose="020B0604020202020204" pitchFamily="34" charset="0"/>
              <a:buChar char="•"/>
            </a:pPr>
            <a:r>
              <a:rPr lang="en-US" sz="1600" dirty="0">
                <a:solidFill>
                  <a:srgbClr val="000000"/>
                </a:solidFill>
                <a:latin typeface="Calibri" panose="020F0502020204030204" pitchFamily="34" charset="0"/>
              </a:rPr>
              <a:t>	Amplitude </a:t>
            </a:r>
            <a:r>
              <a:rPr lang="en-US" sz="1600" dirty="0" err="1">
                <a:solidFill>
                  <a:srgbClr val="000000"/>
                </a:solidFill>
                <a:latin typeface="Calibri" panose="020F0502020204030204" pitchFamily="34" charset="0"/>
              </a:rPr>
              <a:t>A_i</a:t>
            </a:r>
            <a:r>
              <a:rPr lang="en-US" sz="1600" dirty="0">
                <a:solidFill>
                  <a:srgbClr val="000000"/>
                </a:solidFill>
                <a:latin typeface="Calibri" panose="020F0502020204030204" pitchFamily="34" charset="0"/>
              </a:rPr>
              <a:t>  (in V)</a:t>
            </a:r>
          </a:p>
          <a:p>
            <a:pPr marL="800100" lvl="1" indent="-342900">
              <a:buFont typeface="Arial" panose="020B0604020202020204" pitchFamily="34" charset="0"/>
              <a:buChar char="•"/>
            </a:pPr>
            <a:r>
              <a:rPr lang="en-US" sz="1600" dirty="0">
                <a:solidFill>
                  <a:srgbClr val="000000"/>
                </a:solidFill>
                <a:latin typeface="Calibri" panose="020F0502020204030204" pitchFamily="34" charset="0"/>
              </a:rPr>
              <a:t>	Phase </a:t>
            </a:r>
            <a:r>
              <a:rPr lang="en-US" sz="1600" dirty="0" err="1">
                <a:solidFill>
                  <a:srgbClr val="000000"/>
                </a:solidFill>
                <a:latin typeface="Calibri" panose="020F0502020204030204" pitchFamily="34" charset="0"/>
              </a:rPr>
              <a:t>φ_i</a:t>
            </a:r>
            <a:r>
              <a:rPr lang="en-US" sz="1600" dirty="0">
                <a:solidFill>
                  <a:srgbClr val="000000"/>
                </a:solidFill>
                <a:latin typeface="Calibri" panose="020F0502020204030204" pitchFamily="34" charset="0"/>
              </a:rPr>
              <a:t>  (in rad)</a:t>
            </a:r>
          </a:p>
          <a:p>
            <a:pPr marL="800100" lvl="1" indent="-342900">
              <a:buFont typeface="Arial" panose="020B0604020202020204" pitchFamily="34" charset="0"/>
              <a:buChar char="•"/>
            </a:pPr>
            <a:endParaRPr lang="en-US" sz="1600" dirty="0">
              <a:solidFill>
                <a:srgbClr val="000000"/>
              </a:solidFill>
              <a:latin typeface="Calibri" panose="020F0502020204030204" pitchFamily="34" charset="0"/>
            </a:endParaRPr>
          </a:p>
        </p:txBody>
      </p:sp>
      <p:sp>
        <p:nvSpPr>
          <p:cNvPr id="4" name="TextBox 3">
            <a:extLst>
              <a:ext uri="{FF2B5EF4-FFF2-40B4-BE49-F238E27FC236}">
                <a16:creationId xmlns:a16="http://schemas.microsoft.com/office/drawing/2014/main" id="{C65874DE-AE5B-6469-C9FD-6CDDBC3C4132}"/>
              </a:ext>
            </a:extLst>
          </p:cNvPr>
          <p:cNvSpPr txBox="1"/>
          <p:nvPr/>
        </p:nvSpPr>
        <p:spPr>
          <a:xfrm>
            <a:off x="785947" y="4031507"/>
            <a:ext cx="6094674" cy="892552"/>
          </a:xfrm>
          <a:prstGeom prst="rect">
            <a:avLst/>
          </a:prstGeom>
          <a:noFill/>
        </p:spPr>
        <p:txBody>
          <a:bodyPr wrap="square">
            <a:spAutoFit/>
          </a:bodyPr>
          <a:lstStyle/>
          <a:p>
            <a:pPr marL="285750" indent="-285750">
              <a:buFont typeface="Wingdings" panose="05000000000000000000" pitchFamily="2" charset="2"/>
              <a:buChar char="q"/>
            </a:pPr>
            <a:r>
              <a:rPr lang="en-US" sz="2000" dirty="0">
                <a:latin typeface="BROTHER-1816-BOOK" pitchFamily="2" charset="0"/>
              </a:rPr>
              <a:t>Outputs:</a:t>
            </a:r>
          </a:p>
          <a:p>
            <a:pPr marL="800100" lvl="1" indent="-342900">
              <a:buFont typeface="Arial" panose="020B0604020202020204" pitchFamily="34" charset="0"/>
              <a:buChar char="•"/>
            </a:pPr>
            <a:r>
              <a:rPr lang="en-US" sz="1600" dirty="0">
                <a:solidFill>
                  <a:srgbClr val="000000"/>
                </a:solidFill>
                <a:latin typeface="Calibri" panose="020F0502020204030204" pitchFamily="34" charset="0"/>
              </a:rPr>
              <a:t>Phase shift of every element of the IRS</a:t>
            </a:r>
          </a:p>
          <a:p>
            <a:pPr marL="800100" lvl="1" indent="-342900">
              <a:buFont typeface="Arial" panose="020B0604020202020204" pitchFamily="34" charset="0"/>
              <a:buChar char="•"/>
            </a:pPr>
            <a:r>
              <a:rPr lang="en-US" sz="1600" dirty="0">
                <a:solidFill>
                  <a:srgbClr val="000000"/>
                </a:solidFill>
                <a:latin typeface="Calibri" panose="020F0502020204030204" pitchFamily="34" charset="0"/>
              </a:rPr>
              <a:t>The power received</a:t>
            </a:r>
          </a:p>
        </p:txBody>
      </p:sp>
      <p:pic>
        <p:nvPicPr>
          <p:cNvPr id="11" name="Picture 10">
            <a:extLst>
              <a:ext uri="{FF2B5EF4-FFF2-40B4-BE49-F238E27FC236}">
                <a16:creationId xmlns:a16="http://schemas.microsoft.com/office/drawing/2014/main" id="{F3BF684F-25D6-9931-216D-F3FB92AD7C45}"/>
              </a:ext>
            </a:extLst>
          </p:cNvPr>
          <p:cNvPicPr>
            <a:picLocks noChangeAspect="1"/>
          </p:cNvPicPr>
          <p:nvPr/>
        </p:nvPicPr>
        <p:blipFill>
          <a:blip r:embed="rId5"/>
          <a:stretch>
            <a:fillRect/>
          </a:stretch>
        </p:blipFill>
        <p:spPr>
          <a:xfrm>
            <a:off x="7077899" y="927828"/>
            <a:ext cx="4518150" cy="4369827"/>
          </a:xfrm>
          <a:prstGeom prst="rect">
            <a:avLst/>
          </a:prstGeom>
        </p:spPr>
      </p:pic>
      <p:sp>
        <p:nvSpPr>
          <p:cNvPr id="13" name="Slide Number Placeholder 13">
            <a:extLst>
              <a:ext uri="{FF2B5EF4-FFF2-40B4-BE49-F238E27FC236}">
                <a16:creationId xmlns:a16="http://schemas.microsoft.com/office/drawing/2014/main" id="{E3D8DADF-8717-27E6-D9C8-5A3B0A2C9C5D}"/>
              </a:ext>
            </a:extLst>
          </p:cNvPr>
          <p:cNvSpPr txBox="1">
            <a:spLocks/>
          </p:cNvSpPr>
          <p:nvPr/>
        </p:nvSpPr>
        <p:spPr>
          <a:xfrm>
            <a:off x="11704319" y="6468600"/>
            <a:ext cx="487682" cy="365125"/>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dirty="0"/>
              <a:t> </a:t>
            </a:r>
            <a:fld id="{4A3F4FF3-C51F-064A-B1CB-23BD21A301F8}" type="slidenum">
              <a:rPr lang="fr-FR" smtClean="0"/>
              <a:pPr/>
              <a:t>13</a:t>
            </a:fld>
            <a:endParaRPr lang="fr-FR" dirty="0"/>
          </a:p>
        </p:txBody>
      </p:sp>
    </p:spTree>
    <p:extLst>
      <p:ext uri="{BB962C8B-B14F-4D97-AF65-F5344CB8AC3E}">
        <p14:creationId xmlns:p14="http://schemas.microsoft.com/office/powerpoint/2010/main" val="13687103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F351686-F39A-4E31-6E7E-140327DFC0F5}"/>
              </a:ext>
            </a:extLst>
          </p:cNvPr>
          <p:cNvSpPr txBox="1">
            <a:spLocks/>
          </p:cNvSpPr>
          <p:nvPr/>
        </p:nvSpPr>
        <p:spPr>
          <a:xfrm>
            <a:off x="785947" y="365125"/>
            <a:ext cx="10918371"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dirty="0">
                <a:solidFill>
                  <a:srgbClr val="0096BC"/>
                </a:solidFill>
                <a:latin typeface="BROTHER-1816-THIN" pitchFamily="2" charset="0"/>
              </a:rPr>
              <a:t>Designing Our IRS Model</a:t>
            </a:r>
          </a:p>
        </p:txBody>
      </p:sp>
      <mc:AlternateContent xmlns:mc="http://schemas.openxmlformats.org/markup-compatibility/2006" xmlns:p14="http://schemas.microsoft.com/office/powerpoint/2010/main">
        <mc:Choice Requires="p14">
          <p:contentPart p14:bwMode="auto" r:id="rId3">
            <p14:nvContentPartPr>
              <p14:cNvPr id="6" name="Input penna 5">
                <a:extLst>
                  <a:ext uri="{FF2B5EF4-FFF2-40B4-BE49-F238E27FC236}">
                    <a16:creationId xmlns:a16="http://schemas.microsoft.com/office/drawing/2014/main" id="{5BA554B9-E62A-745F-4BA7-AF5C8BAD4385}"/>
                  </a:ext>
                </a:extLst>
              </p14:cNvPr>
              <p14:cNvContentPartPr/>
              <p14:nvPr/>
            </p14:nvContentPartPr>
            <p14:xfrm>
              <a:off x="7185618" y="3278698"/>
              <a:ext cx="360" cy="360"/>
            </p14:xfrm>
          </p:contentPart>
        </mc:Choice>
        <mc:Fallback xmlns="">
          <p:pic>
            <p:nvPicPr>
              <p:cNvPr id="6" name="Input penna 5">
                <a:extLst>
                  <a:ext uri="{FF2B5EF4-FFF2-40B4-BE49-F238E27FC236}">
                    <a16:creationId xmlns:a16="http://schemas.microsoft.com/office/drawing/2014/main" id="{5BA554B9-E62A-745F-4BA7-AF5C8BAD4385}"/>
                  </a:ext>
                </a:extLst>
              </p:cNvPr>
              <p:cNvPicPr/>
              <p:nvPr/>
            </p:nvPicPr>
            <p:blipFill>
              <a:blip r:embed="rId4"/>
              <a:stretch>
                <a:fillRect/>
              </a:stretch>
            </p:blipFill>
            <p:spPr>
              <a:xfrm>
                <a:off x="7167618" y="3260698"/>
                <a:ext cx="36000" cy="36000"/>
              </a:xfrm>
              <a:prstGeom prst="rect">
                <a:avLst/>
              </a:prstGeom>
            </p:spPr>
          </p:pic>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8CD5F80A-21BE-5BF4-C9BF-F03F2E0C3F74}"/>
                  </a:ext>
                </a:extLst>
              </p:cNvPr>
              <p:cNvSpPr txBox="1"/>
              <p:nvPr/>
            </p:nvSpPr>
            <p:spPr>
              <a:xfrm>
                <a:off x="752358" y="1477563"/>
                <a:ext cx="5539064" cy="2188163"/>
              </a:xfrm>
              <a:prstGeom prst="rect">
                <a:avLst/>
              </a:prstGeom>
              <a:noFill/>
            </p:spPr>
            <p:txBody>
              <a:bodyPr wrap="square">
                <a:spAutoFit/>
              </a:bodyPr>
              <a:lstStyle/>
              <a:p>
                <a:pPr marL="0" marR="0">
                  <a:lnSpc>
                    <a:spcPct val="107000"/>
                  </a:lnSpc>
                  <a:spcBef>
                    <a:spcPts val="0"/>
                  </a:spcBef>
                  <a:spcAft>
                    <a:spcPts val="0"/>
                  </a:spcAft>
                </a:pPr>
                <a:r>
                  <a:rPr lang="en-US" sz="1800" kern="100" dirty="0">
                    <a:effectLst/>
                    <a:latin typeface="Calibri" panose="020F0502020204030204" pitchFamily="34" charset="0"/>
                    <a:ea typeface="Times New Roman" panose="02020603050405020304" pitchFamily="18" charset="0"/>
                    <a:cs typeface="Arial" panose="020B0604020202020204" pitchFamily="34" charset="0"/>
                  </a:rPr>
                  <a:t>Generalized Snell’s Law of Reflection:</a:t>
                </a:r>
                <a:endParaRPr lang="en-US" kern="100" dirty="0">
                  <a:latin typeface="Calibri" panose="020F0502020204030204" pitchFamily="34" charset="0"/>
                  <a:ea typeface="Times New Roman" panose="02020603050405020304" pitchFamily="18" charset="0"/>
                  <a:cs typeface="Arial" panose="020B0604020202020204" pitchFamily="34" charset="0"/>
                </a:endParaRPr>
              </a:p>
              <a:p>
                <a:pPr marL="285750" marR="0" indent="-285750">
                  <a:lnSpc>
                    <a:spcPct val="107000"/>
                  </a:lnSpc>
                  <a:spcBef>
                    <a:spcPts val="0"/>
                  </a:spcBef>
                  <a:spcAft>
                    <a:spcPts val="0"/>
                  </a:spcAft>
                  <a:buFont typeface="Arial" panose="020B0604020202020204" pitchFamily="34" charset="0"/>
                  <a:buChar char="•"/>
                </a:pPr>
                <a14:m>
                  <m:oMath xmlns:m="http://schemas.openxmlformats.org/officeDocument/2006/math">
                    <m:func>
                      <m:funcPr>
                        <m:ctrlPr>
                          <a:rPr lang="en-US" sz="1800" i="1" kern="100">
                            <a:effectLst/>
                            <a:latin typeface="Cambria Math" panose="02040503050406030204" pitchFamily="18" charset="0"/>
                            <a:ea typeface="Calibri" panose="020F0502020204030204" pitchFamily="34" charset="0"/>
                            <a:cs typeface="Arial" panose="020B0604020202020204" pitchFamily="34" charset="0"/>
                          </a:rPr>
                        </m:ctrlPr>
                      </m:funcPr>
                      <m:fName>
                        <m:r>
                          <m:rPr>
                            <m:sty m:val="p"/>
                          </m:rPr>
                          <a:rPr lang="en-US" sz="1800" kern="100">
                            <a:effectLst/>
                            <a:latin typeface="Cambria Math" panose="02040503050406030204" pitchFamily="18" charset="0"/>
                            <a:ea typeface="Calibri" panose="020F0502020204030204" pitchFamily="34" charset="0"/>
                            <a:cs typeface="Arial" panose="020B0604020202020204" pitchFamily="34" charset="0"/>
                          </a:rPr>
                          <m:t>sin</m:t>
                        </m:r>
                      </m:fName>
                      <m:e>
                        <m:d>
                          <m:dPr>
                            <m:ctrlPr>
                              <a:rPr lang="en-US" sz="1800" i="1" kern="100">
                                <a:effectLst/>
                                <a:latin typeface="Cambria Math" panose="02040503050406030204" pitchFamily="18" charset="0"/>
                                <a:ea typeface="Calibri" panose="020F0502020204030204" pitchFamily="34" charset="0"/>
                                <a:cs typeface="Arial" panose="020B0604020202020204" pitchFamily="34" charset="0"/>
                              </a:rPr>
                            </m:ctrlPr>
                          </m:dPr>
                          <m:e>
                            <m:sSub>
                              <m:sSubPr>
                                <m:ctrlPr>
                                  <a:rPr lang="en-US" sz="1800" i="1" kern="100">
                                    <a:effectLst/>
                                    <a:latin typeface="Cambria Math" panose="02040503050406030204" pitchFamily="18" charset="0"/>
                                    <a:ea typeface="Calibri" panose="020F0502020204030204" pitchFamily="34" charset="0"/>
                                    <a:cs typeface="Arial" panose="020B0604020202020204" pitchFamily="34" charset="0"/>
                                  </a:rPr>
                                </m:ctrlPr>
                              </m:sSubPr>
                              <m:e>
                                <m:r>
                                  <a:rPr lang="en-US" sz="1800" i="1" kern="100">
                                    <a:effectLst/>
                                    <a:latin typeface="Cambria Math" panose="02040503050406030204" pitchFamily="18" charset="0"/>
                                    <a:ea typeface="Calibri" panose="020F0502020204030204" pitchFamily="34" charset="0"/>
                                    <a:cs typeface="Arial" panose="020B0604020202020204" pitchFamily="34" charset="0"/>
                                  </a:rPr>
                                  <m:t>𝜃</m:t>
                                </m:r>
                              </m:e>
                              <m:sub>
                                <m:r>
                                  <a:rPr lang="en-US" sz="1800" i="1" kern="100">
                                    <a:effectLst/>
                                    <a:latin typeface="Cambria Math" panose="02040503050406030204" pitchFamily="18" charset="0"/>
                                    <a:ea typeface="Calibri" panose="020F0502020204030204" pitchFamily="34" charset="0"/>
                                    <a:cs typeface="Arial" panose="020B0604020202020204" pitchFamily="34" charset="0"/>
                                  </a:rPr>
                                  <m:t>𝑟</m:t>
                                </m:r>
                              </m:sub>
                            </m:sSub>
                          </m:e>
                        </m:d>
                      </m:e>
                    </m:func>
                    <m:r>
                      <a:rPr lang="en-US" sz="1800" i="1" kern="100">
                        <a:effectLst/>
                        <a:latin typeface="Cambria Math" panose="02040503050406030204" pitchFamily="18" charset="0"/>
                        <a:ea typeface="Calibri" panose="020F0502020204030204" pitchFamily="34" charset="0"/>
                        <a:cs typeface="Arial" panose="020B0604020202020204" pitchFamily="34" charset="0"/>
                      </a:rPr>
                      <m:t>−</m:t>
                    </m:r>
                    <m:func>
                      <m:funcPr>
                        <m:ctrlPr>
                          <a:rPr lang="en-US" sz="1800" i="1" kern="100">
                            <a:effectLst/>
                            <a:latin typeface="Cambria Math" panose="02040503050406030204" pitchFamily="18" charset="0"/>
                            <a:ea typeface="Calibri" panose="020F0502020204030204" pitchFamily="34" charset="0"/>
                            <a:cs typeface="Arial" panose="020B0604020202020204" pitchFamily="34" charset="0"/>
                          </a:rPr>
                        </m:ctrlPr>
                      </m:funcPr>
                      <m:fName>
                        <m:r>
                          <m:rPr>
                            <m:sty m:val="p"/>
                          </m:rPr>
                          <a:rPr lang="en-US" sz="1800" kern="100">
                            <a:effectLst/>
                            <a:latin typeface="Cambria Math" panose="02040503050406030204" pitchFamily="18" charset="0"/>
                            <a:ea typeface="Calibri" panose="020F0502020204030204" pitchFamily="34" charset="0"/>
                            <a:cs typeface="Arial" panose="020B0604020202020204" pitchFamily="34" charset="0"/>
                          </a:rPr>
                          <m:t>sin</m:t>
                        </m:r>
                      </m:fName>
                      <m:e>
                        <m:d>
                          <m:dPr>
                            <m:ctrlPr>
                              <a:rPr lang="en-US" sz="1800" i="1" kern="100">
                                <a:effectLst/>
                                <a:latin typeface="Cambria Math" panose="02040503050406030204" pitchFamily="18" charset="0"/>
                                <a:ea typeface="Calibri" panose="020F0502020204030204" pitchFamily="34" charset="0"/>
                                <a:cs typeface="Arial" panose="020B0604020202020204" pitchFamily="34" charset="0"/>
                              </a:rPr>
                            </m:ctrlPr>
                          </m:dPr>
                          <m:e>
                            <m:sSub>
                              <m:sSubPr>
                                <m:ctrlPr>
                                  <a:rPr lang="en-US" sz="1800" i="1" kern="100">
                                    <a:effectLst/>
                                    <a:latin typeface="Cambria Math" panose="02040503050406030204" pitchFamily="18" charset="0"/>
                                    <a:ea typeface="Calibri" panose="020F0502020204030204" pitchFamily="34" charset="0"/>
                                    <a:cs typeface="Arial" panose="020B0604020202020204" pitchFamily="34" charset="0"/>
                                  </a:rPr>
                                </m:ctrlPr>
                              </m:sSubPr>
                              <m:e>
                                <m:r>
                                  <a:rPr lang="en-US" sz="1800" i="1" kern="100">
                                    <a:effectLst/>
                                    <a:latin typeface="Cambria Math" panose="02040503050406030204" pitchFamily="18" charset="0"/>
                                    <a:ea typeface="Calibri" panose="020F0502020204030204" pitchFamily="34" charset="0"/>
                                    <a:cs typeface="Arial" panose="020B0604020202020204" pitchFamily="34" charset="0"/>
                                  </a:rPr>
                                  <m:t>𝜃</m:t>
                                </m:r>
                              </m:e>
                              <m:sub>
                                <m:r>
                                  <a:rPr lang="en-US" sz="1800" i="1" kern="100">
                                    <a:effectLst/>
                                    <a:latin typeface="Cambria Math" panose="02040503050406030204" pitchFamily="18" charset="0"/>
                                    <a:ea typeface="Calibri" panose="020F0502020204030204" pitchFamily="34" charset="0"/>
                                    <a:cs typeface="Arial" panose="020B0604020202020204" pitchFamily="34" charset="0"/>
                                  </a:rPr>
                                  <m:t>𝑖</m:t>
                                </m:r>
                              </m:sub>
                            </m:sSub>
                          </m:e>
                        </m:d>
                        <m:r>
                          <a:rPr lang="en-US" sz="1800" i="1" kern="100">
                            <a:effectLst/>
                            <a:latin typeface="Cambria Math" panose="02040503050406030204" pitchFamily="18" charset="0"/>
                            <a:ea typeface="Calibri" panose="020F0502020204030204" pitchFamily="34" charset="0"/>
                            <a:cs typeface="Arial" panose="020B0604020202020204" pitchFamily="34" charset="0"/>
                          </a:rPr>
                          <m:t>=</m:t>
                        </m:r>
                        <m:f>
                          <m:fPr>
                            <m:ctrlPr>
                              <a:rPr lang="en-US" sz="1800" i="1" kern="100">
                                <a:effectLst/>
                                <a:latin typeface="Cambria Math" panose="02040503050406030204" pitchFamily="18" charset="0"/>
                                <a:ea typeface="Calibri" panose="020F0502020204030204" pitchFamily="34" charset="0"/>
                                <a:cs typeface="Arial" panose="020B0604020202020204" pitchFamily="34" charset="0"/>
                              </a:rPr>
                            </m:ctrlPr>
                          </m:fPr>
                          <m:num>
                            <m:r>
                              <a:rPr lang="en-US" sz="1800" i="1" kern="100">
                                <a:effectLst/>
                                <a:latin typeface="Cambria Math" panose="02040503050406030204" pitchFamily="18" charset="0"/>
                                <a:ea typeface="Calibri" panose="020F0502020204030204" pitchFamily="34" charset="0"/>
                                <a:cs typeface="Arial" panose="020B0604020202020204" pitchFamily="34" charset="0"/>
                              </a:rPr>
                              <m:t>1</m:t>
                            </m:r>
                          </m:num>
                          <m:den>
                            <m:sSub>
                              <m:sSubPr>
                                <m:ctrlPr>
                                  <a:rPr lang="en-US" sz="1800" i="1" kern="100">
                                    <a:effectLst/>
                                    <a:latin typeface="Cambria Math" panose="02040503050406030204" pitchFamily="18" charset="0"/>
                                    <a:ea typeface="Calibri" panose="020F0502020204030204" pitchFamily="34" charset="0"/>
                                    <a:cs typeface="Arial" panose="020B0604020202020204" pitchFamily="34" charset="0"/>
                                  </a:rPr>
                                </m:ctrlPr>
                              </m:sSubPr>
                              <m:e>
                                <m:r>
                                  <a:rPr lang="en-US" sz="1800" i="1" kern="100">
                                    <a:effectLst/>
                                    <a:latin typeface="Cambria Math" panose="02040503050406030204" pitchFamily="18" charset="0"/>
                                    <a:ea typeface="Calibri" panose="020F0502020204030204" pitchFamily="34" charset="0"/>
                                    <a:cs typeface="Arial" panose="020B0604020202020204" pitchFamily="34" charset="0"/>
                                  </a:rPr>
                                  <m:t>𝑛</m:t>
                                </m:r>
                              </m:e>
                              <m:sub>
                                <m:r>
                                  <a:rPr lang="en-US" sz="1800" i="1" kern="100">
                                    <a:effectLst/>
                                    <a:latin typeface="Cambria Math" panose="02040503050406030204" pitchFamily="18" charset="0"/>
                                    <a:ea typeface="Calibri" panose="020F0502020204030204" pitchFamily="34" charset="0"/>
                                    <a:cs typeface="Arial" panose="020B0604020202020204" pitchFamily="34" charset="0"/>
                                  </a:rPr>
                                  <m:t>𝑖</m:t>
                                </m:r>
                              </m:sub>
                            </m:sSub>
                            <m:sSub>
                              <m:sSubPr>
                                <m:ctrlPr>
                                  <a:rPr lang="en-US" sz="1800" i="1" kern="100">
                                    <a:effectLst/>
                                    <a:latin typeface="Cambria Math" panose="02040503050406030204" pitchFamily="18" charset="0"/>
                                    <a:ea typeface="Calibri" panose="020F0502020204030204" pitchFamily="34" charset="0"/>
                                    <a:cs typeface="Arial" panose="020B0604020202020204" pitchFamily="34" charset="0"/>
                                  </a:rPr>
                                </m:ctrlPr>
                              </m:sSubPr>
                              <m:e>
                                <m:r>
                                  <a:rPr lang="en-US" sz="1800" i="1" kern="100">
                                    <a:effectLst/>
                                    <a:latin typeface="Cambria Math" panose="02040503050406030204" pitchFamily="18" charset="0"/>
                                    <a:ea typeface="Calibri" panose="020F0502020204030204" pitchFamily="34" charset="0"/>
                                    <a:cs typeface="Arial" panose="020B0604020202020204" pitchFamily="34" charset="0"/>
                                  </a:rPr>
                                  <m:t>𝑘</m:t>
                                </m:r>
                              </m:e>
                              <m:sub>
                                <m:r>
                                  <a:rPr lang="en-US" sz="1800" i="1" kern="100">
                                    <a:effectLst/>
                                    <a:latin typeface="Cambria Math" panose="02040503050406030204" pitchFamily="18" charset="0"/>
                                    <a:ea typeface="Calibri" panose="020F0502020204030204" pitchFamily="34" charset="0"/>
                                    <a:cs typeface="Arial" panose="020B0604020202020204" pitchFamily="34" charset="0"/>
                                  </a:rPr>
                                  <m:t>0</m:t>
                                </m:r>
                              </m:sub>
                            </m:sSub>
                          </m:den>
                        </m:f>
                        <m:f>
                          <m:fPr>
                            <m:ctrlPr>
                              <a:rPr lang="en-US" sz="1800" i="1" kern="100">
                                <a:effectLst/>
                                <a:latin typeface="Cambria Math" panose="02040503050406030204" pitchFamily="18" charset="0"/>
                                <a:ea typeface="Calibri" panose="020F0502020204030204" pitchFamily="34" charset="0"/>
                                <a:cs typeface="Arial" panose="020B0604020202020204" pitchFamily="34" charset="0"/>
                              </a:rPr>
                            </m:ctrlPr>
                          </m:fPr>
                          <m:num>
                            <m:r>
                              <a:rPr lang="en-US" sz="1800" i="1" kern="100">
                                <a:effectLst/>
                                <a:latin typeface="Cambria Math" panose="02040503050406030204" pitchFamily="18" charset="0"/>
                                <a:ea typeface="Calibri" panose="020F0502020204030204" pitchFamily="34" charset="0"/>
                                <a:cs typeface="Arial" panose="020B0604020202020204" pitchFamily="34" charset="0"/>
                              </a:rPr>
                              <m:t>𝜕𝜙</m:t>
                            </m:r>
                            <m:d>
                              <m:dPr>
                                <m:ctrlPr>
                                  <a:rPr lang="en-US" sz="1800" i="1" kern="100">
                                    <a:effectLst/>
                                    <a:latin typeface="Cambria Math" panose="02040503050406030204" pitchFamily="18" charset="0"/>
                                    <a:ea typeface="Calibri" panose="020F0502020204030204" pitchFamily="34" charset="0"/>
                                    <a:cs typeface="Arial" panose="020B0604020202020204" pitchFamily="34" charset="0"/>
                                  </a:rPr>
                                </m:ctrlPr>
                              </m:dPr>
                              <m:e>
                                <m:r>
                                  <a:rPr lang="en-US" sz="1800" i="1" kern="100">
                                    <a:effectLst/>
                                    <a:latin typeface="Cambria Math" panose="02040503050406030204" pitchFamily="18" charset="0"/>
                                    <a:ea typeface="Calibri" panose="020F0502020204030204" pitchFamily="34" charset="0"/>
                                    <a:cs typeface="Arial" panose="020B0604020202020204" pitchFamily="34" charset="0"/>
                                  </a:rPr>
                                  <m:t>𝑥</m:t>
                                </m:r>
                                <m:r>
                                  <a:rPr lang="en-US" sz="1800" i="1" kern="100">
                                    <a:effectLst/>
                                    <a:latin typeface="Cambria Math" panose="02040503050406030204" pitchFamily="18" charset="0"/>
                                    <a:ea typeface="Calibri" panose="020F0502020204030204" pitchFamily="34" charset="0"/>
                                    <a:cs typeface="Arial" panose="020B0604020202020204" pitchFamily="34" charset="0"/>
                                  </a:rPr>
                                  <m:t>, </m:t>
                                </m:r>
                                <m:r>
                                  <a:rPr lang="en-US" sz="1800" i="1" kern="100">
                                    <a:effectLst/>
                                    <a:latin typeface="Cambria Math" panose="02040503050406030204" pitchFamily="18" charset="0"/>
                                    <a:ea typeface="Calibri" panose="020F0502020204030204" pitchFamily="34" charset="0"/>
                                    <a:cs typeface="Arial" panose="020B0604020202020204" pitchFamily="34" charset="0"/>
                                  </a:rPr>
                                  <m:t>𝑦</m:t>
                                </m:r>
                              </m:e>
                            </m:d>
                          </m:num>
                          <m:den>
                            <m:r>
                              <a:rPr lang="en-US" sz="1800" i="1" kern="100">
                                <a:effectLst/>
                                <a:latin typeface="Cambria Math" panose="02040503050406030204" pitchFamily="18" charset="0"/>
                                <a:ea typeface="Calibri" panose="020F0502020204030204" pitchFamily="34" charset="0"/>
                                <a:cs typeface="Arial" panose="020B0604020202020204" pitchFamily="34" charset="0"/>
                              </a:rPr>
                              <m:t>𝜕</m:t>
                            </m:r>
                            <m:r>
                              <a:rPr lang="en-US" sz="1800" i="1" kern="100">
                                <a:effectLst/>
                                <a:latin typeface="Cambria Math" panose="02040503050406030204" pitchFamily="18" charset="0"/>
                                <a:ea typeface="Calibri" panose="020F0502020204030204" pitchFamily="34" charset="0"/>
                                <a:cs typeface="Arial" panose="020B0604020202020204" pitchFamily="34" charset="0"/>
                              </a:rPr>
                              <m:t>𝑥</m:t>
                            </m:r>
                          </m:den>
                        </m:f>
                      </m:e>
                    </m:func>
                  </m:oMath>
                </a14:m>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pPr marL="285750" marR="0" indent="-285750">
                  <a:lnSpc>
                    <a:spcPct val="107000"/>
                  </a:lnSpc>
                  <a:spcBef>
                    <a:spcPts val="0"/>
                  </a:spcBef>
                  <a:spcAft>
                    <a:spcPts val="0"/>
                  </a:spcAft>
                  <a:buFont typeface="Arial" panose="020B0604020202020204" pitchFamily="34" charset="0"/>
                  <a:buChar char="•"/>
                </a:pPr>
                <a14:m>
                  <m:oMath xmlns:m="http://schemas.openxmlformats.org/officeDocument/2006/math">
                    <m:func>
                      <m:funcPr>
                        <m:ctrlPr>
                          <a:rPr lang="en-US" sz="1800" i="1" kern="100">
                            <a:effectLst/>
                            <a:latin typeface="Cambria Math" panose="02040503050406030204" pitchFamily="18" charset="0"/>
                            <a:ea typeface="Calibri" panose="020F0502020204030204" pitchFamily="34" charset="0"/>
                            <a:cs typeface="Arial" panose="020B0604020202020204" pitchFamily="34" charset="0"/>
                          </a:rPr>
                        </m:ctrlPr>
                      </m:funcPr>
                      <m:fName>
                        <m:r>
                          <a:rPr lang="en-US" sz="1800" i="1" kern="100">
                            <a:effectLst/>
                            <a:latin typeface="Cambria Math" panose="02040503050406030204" pitchFamily="18" charset="0"/>
                            <a:ea typeface="Calibri" panose="020F0502020204030204" pitchFamily="34" charset="0"/>
                            <a:cs typeface="Arial" panose="020B0604020202020204" pitchFamily="34" charset="0"/>
                          </a:rPr>
                          <m:t>𝑐𝑜𝑠</m:t>
                        </m:r>
                      </m:fName>
                      <m:e>
                        <m:d>
                          <m:dPr>
                            <m:ctrlPr>
                              <a:rPr lang="en-US" sz="1800" i="1" kern="100">
                                <a:effectLst/>
                                <a:latin typeface="Cambria Math" panose="02040503050406030204" pitchFamily="18" charset="0"/>
                                <a:ea typeface="Calibri" panose="020F0502020204030204" pitchFamily="34" charset="0"/>
                                <a:cs typeface="Arial" panose="020B0604020202020204" pitchFamily="34" charset="0"/>
                              </a:rPr>
                            </m:ctrlPr>
                          </m:dPr>
                          <m:e>
                            <m:sSub>
                              <m:sSubPr>
                                <m:ctrlPr>
                                  <a:rPr lang="en-US" sz="1800" i="1" kern="100">
                                    <a:effectLst/>
                                    <a:latin typeface="Cambria Math" panose="02040503050406030204" pitchFamily="18" charset="0"/>
                                    <a:ea typeface="Calibri" panose="020F0502020204030204" pitchFamily="34" charset="0"/>
                                    <a:cs typeface="Arial" panose="020B0604020202020204" pitchFamily="34" charset="0"/>
                                  </a:rPr>
                                </m:ctrlPr>
                              </m:sSubPr>
                              <m:e>
                                <m:r>
                                  <a:rPr lang="en-US" sz="1800" i="1" kern="100">
                                    <a:effectLst/>
                                    <a:latin typeface="Cambria Math" panose="02040503050406030204" pitchFamily="18" charset="0"/>
                                    <a:ea typeface="Calibri" panose="020F0502020204030204" pitchFamily="34" charset="0"/>
                                    <a:cs typeface="Arial" panose="020B0604020202020204" pitchFamily="34" charset="0"/>
                                  </a:rPr>
                                  <m:t>𝜃</m:t>
                                </m:r>
                              </m:e>
                              <m:sub>
                                <m:r>
                                  <a:rPr lang="en-US" sz="1800" i="1" kern="100">
                                    <a:effectLst/>
                                    <a:latin typeface="Cambria Math" panose="02040503050406030204" pitchFamily="18" charset="0"/>
                                    <a:ea typeface="Calibri" panose="020F0502020204030204" pitchFamily="34" charset="0"/>
                                    <a:cs typeface="Arial" panose="020B0604020202020204" pitchFamily="34" charset="0"/>
                                  </a:rPr>
                                  <m:t>𝑟</m:t>
                                </m:r>
                              </m:sub>
                            </m:sSub>
                          </m:e>
                        </m:d>
                      </m:e>
                    </m:func>
                    <m:func>
                      <m:funcPr>
                        <m:ctrlPr>
                          <a:rPr lang="en-US" sz="1800" i="1" kern="100">
                            <a:effectLst/>
                            <a:latin typeface="Cambria Math" panose="02040503050406030204" pitchFamily="18" charset="0"/>
                            <a:ea typeface="Calibri" panose="020F0502020204030204" pitchFamily="34" charset="0"/>
                            <a:cs typeface="Arial" panose="020B0604020202020204" pitchFamily="34" charset="0"/>
                          </a:rPr>
                        </m:ctrlPr>
                      </m:funcPr>
                      <m:fName>
                        <m:r>
                          <a:rPr lang="en-US" sz="1800" i="1" kern="100">
                            <a:effectLst/>
                            <a:latin typeface="Cambria Math" panose="02040503050406030204" pitchFamily="18" charset="0"/>
                            <a:ea typeface="Calibri" panose="020F0502020204030204" pitchFamily="34" charset="0"/>
                            <a:cs typeface="Arial" panose="020B0604020202020204" pitchFamily="34" charset="0"/>
                          </a:rPr>
                          <m:t>𝑠𝑖𝑛</m:t>
                        </m:r>
                      </m:fName>
                      <m:e>
                        <m:d>
                          <m:dPr>
                            <m:ctrlPr>
                              <a:rPr lang="en-US" sz="1800" i="1" kern="100">
                                <a:effectLst/>
                                <a:latin typeface="Cambria Math" panose="02040503050406030204" pitchFamily="18" charset="0"/>
                                <a:ea typeface="Calibri" panose="020F0502020204030204" pitchFamily="34" charset="0"/>
                                <a:cs typeface="Arial" panose="020B0604020202020204" pitchFamily="34" charset="0"/>
                              </a:rPr>
                            </m:ctrlPr>
                          </m:dPr>
                          <m:e>
                            <m:sSub>
                              <m:sSubPr>
                                <m:ctrlPr>
                                  <a:rPr lang="en-US" sz="1800" i="1" kern="100">
                                    <a:effectLst/>
                                    <a:latin typeface="Cambria Math" panose="02040503050406030204" pitchFamily="18" charset="0"/>
                                    <a:ea typeface="Calibri" panose="020F0502020204030204" pitchFamily="34" charset="0"/>
                                    <a:cs typeface="Arial" panose="020B0604020202020204" pitchFamily="34" charset="0"/>
                                  </a:rPr>
                                </m:ctrlPr>
                              </m:sSubPr>
                              <m:e>
                                <m:r>
                                  <a:rPr lang="en-US" sz="1800" i="1" kern="100">
                                    <a:effectLst/>
                                    <a:latin typeface="Cambria Math" panose="02040503050406030204" pitchFamily="18" charset="0"/>
                                    <a:ea typeface="Calibri" panose="020F0502020204030204" pitchFamily="34" charset="0"/>
                                    <a:cs typeface="Arial" panose="020B0604020202020204" pitchFamily="34" charset="0"/>
                                  </a:rPr>
                                  <m:t>𝜑</m:t>
                                </m:r>
                              </m:e>
                              <m:sub>
                                <m:r>
                                  <a:rPr lang="en-US" sz="1800" i="1" kern="100">
                                    <a:effectLst/>
                                    <a:latin typeface="Cambria Math" panose="02040503050406030204" pitchFamily="18" charset="0"/>
                                    <a:ea typeface="Calibri" panose="020F0502020204030204" pitchFamily="34" charset="0"/>
                                    <a:cs typeface="Arial" panose="020B0604020202020204" pitchFamily="34" charset="0"/>
                                  </a:rPr>
                                  <m:t>𝑟</m:t>
                                </m:r>
                              </m:sub>
                            </m:sSub>
                          </m:e>
                        </m:d>
                        <m:r>
                          <a:rPr lang="en-US" sz="1800" i="1" kern="100">
                            <a:effectLst/>
                            <a:latin typeface="Cambria Math" panose="02040503050406030204" pitchFamily="18" charset="0"/>
                            <a:ea typeface="Calibri" panose="020F0502020204030204" pitchFamily="34" charset="0"/>
                            <a:cs typeface="Arial" panose="020B0604020202020204" pitchFamily="34" charset="0"/>
                          </a:rPr>
                          <m:t>=</m:t>
                        </m:r>
                        <m:f>
                          <m:fPr>
                            <m:ctrlPr>
                              <a:rPr lang="en-US" sz="1800" i="1" kern="100">
                                <a:effectLst/>
                                <a:latin typeface="Cambria Math" panose="02040503050406030204" pitchFamily="18" charset="0"/>
                                <a:ea typeface="Calibri" panose="020F0502020204030204" pitchFamily="34" charset="0"/>
                                <a:cs typeface="Arial" panose="020B0604020202020204" pitchFamily="34" charset="0"/>
                              </a:rPr>
                            </m:ctrlPr>
                          </m:fPr>
                          <m:num>
                            <m:r>
                              <a:rPr lang="en-US" sz="1800" i="1" kern="100">
                                <a:effectLst/>
                                <a:latin typeface="Cambria Math" panose="02040503050406030204" pitchFamily="18" charset="0"/>
                                <a:ea typeface="Calibri" panose="020F0502020204030204" pitchFamily="34" charset="0"/>
                                <a:cs typeface="Arial" panose="020B0604020202020204" pitchFamily="34" charset="0"/>
                              </a:rPr>
                              <m:t>1</m:t>
                            </m:r>
                          </m:num>
                          <m:den>
                            <m:sSub>
                              <m:sSubPr>
                                <m:ctrlPr>
                                  <a:rPr lang="en-US" sz="1800" i="1" kern="100">
                                    <a:effectLst/>
                                    <a:latin typeface="Cambria Math" panose="02040503050406030204" pitchFamily="18" charset="0"/>
                                    <a:ea typeface="Calibri" panose="020F0502020204030204" pitchFamily="34" charset="0"/>
                                    <a:cs typeface="Arial" panose="020B0604020202020204" pitchFamily="34" charset="0"/>
                                  </a:rPr>
                                </m:ctrlPr>
                              </m:sSubPr>
                              <m:e>
                                <m:r>
                                  <a:rPr lang="en-US" sz="1800" i="1" kern="100">
                                    <a:effectLst/>
                                    <a:latin typeface="Cambria Math" panose="02040503050406030204" pitchFamily="18" charset="0"/>
                                    <a:ea typeface="Calibri" panose="020F0502020204030204" pitchFamily="34" charset="0"/>
                                    <a:cs typeface="Arial" panose="020B0604020202020204" pitchFamily="34" charset="0"/>
                                  </a:rPr>
                                  <m:t>𝑛</m:t>
                                </m:r>
                              </m:e>
                              <m:sub>
                                <m:r>
                                  <a:rPr lang="en-US" sz="1800" i="1" kern="100">
                                    <a:effectLst/>
                                    <a:latin typeface="Cambria Math" panose="02040503050406030204" pitchFamily="18" charset="0"/>
                                    <a:ea typeface="Calibri" panose="020F0502020204030204" pitchFamily="34" charset="0"/>
                                    <a:cs typeface="Arial" panose="020B0604020202020204" pitchFamily="34" charset="0"/>
                                  </a:rPr>
                                  <m:t>𝑖</m:t>
                                </m:r>
                              </m:sub>
                            </m:sSub>
                            <m:sSub>
                              <m:sSubPr>
                                <m:ctrlPr>
                                  <a:rPr lang="en-US" sz="1800" i="1" kern="100">
                                    <a:effectLst/>
                                    <a:latin typeface="Cambria Math" panose="02040503050406030204" pitchFamily="18" charset="0"/>
                                    <a:ea typeface="Calibri" panose="020F0502020204030204" pitchFamily="34" charset="0"/>
                                    <a:cs typeface="Arial" panose="020B0604020202020204" pitchFamily="34" charset="0"/>
                                  </a:rPr>
                                </m:ctrlPr>
                              </m:sSubPr>
                              <m:e>
                                <m:r>
                                  <a:rPr lang="en-US" sz="1800" i="1" kern="100">
                                    <a:effectLst/>
                                    <a:latin typeface="Cambria Math" panose="02040503050406030204" pitchFamily="18" charset="0"/>
                                    <a:ea typeface="Calibri" panose="020F0502020204030204" pitchFamily="34" charset="0"/>
                                    <a:cs typeface="Arial" panose="020B0604020202020204" pitchFamily="34" charset="0"/>
                                  </a:rPr>
                                  <m:t>𝑘</m:t>
                                </m:r>
                              </m:e>
                              <m:sub>
                                <m:r>
                                  <a:rPr lang="en-US" sz="1800" i="1" kern="100">
                                    <a:effectLst/>
                                    <a:latin typeface="Cambria Math" panose="02040503050406030204" pitchFamily="18" charset="0"/>
                                    <a:ea typeface="Calibri" panose="020F0502020204030204" pitchFamily="34" charset="0"/>
                                    <a:cs typeface="Arial" panose="020B0604020202020204" pitchFamily="34" charset="0"/>
                                  </a:rPr>
                                  <m:t>0</m:t>
                                </m:r>
                              </m:sub>
                            </m:sSub>
                          </m:den>
                        </m:f>
                      </m:e>
                    </m:func>
                    <m:f>
                      <m:fPr>
                        <m:ctrlPr>
                          <a:rPr lang="en-US" sz="1800" i="1" kern="100">
                            <a:effectLst/>
                            <a:latin typeface="Cambria Math" panose="02040503050406030204" pitchFamily="18" charset="0"/>
                            <a:ea typeface="Calibri" panose="020F0502020204030204" pitchFamily="34" charset="0"/>
                            <a:cs typeface="Arial" panose="020B0604020202020204" pitchFamily="34" charset="0"/>
                          </a:rPr>
                        </m:ctrlPr>
                      </m:fPr>
                      <m:num>
                        <m:r>
                          <a:rPr lang="en-US" sz="1800" i="1" kern="100">
                            <a:effectLst/>
                            <a:latin typeface="Cambria Math" panose="02040503050406030204" pitchFamily="18" charset="0"/>
                            <a:ea typeface="Calibri" panose="020F0502020204030204" pitchFamily="34" charset="0"/>
                            <a:cs typeface="Arial" panose="020B0604020202020204" pitchFamily="34" charset="0"/>
                          </a:rPr>
                          <m:t>𝜕𝜙</m:t>
                        </m:r>
                        <m:d>
                          <m:dPr>
                            <m:ctrlPr>
                              <a:rPr lang="en-US" sz="1800" i="1" kern="100">
                                <a:effectLst/>
                                <a:latin typeface="Cambria Math" panose="02040503050406030204" pitchFamily="18" charset="0"/>
                                <a:ea typeface="Calibri" panose="020F0502020204030204" pitchFamily="34" charset="0"/>
                                <a:cs typeface="Arial" panose="020B0604020202020204" pitchFamily="34" charset="0"/>
                              </a:rPr>
                            </m:ctrlPr>
                          </m:dPr>
                          <m:e>
                            <m:r>
                              <a:rPr lang="en-US" sz="1800" i="1" kern="100">
                                <a:effectLst/>
                                <a:latin typeface="Cambria Math" panose="02040503050406030204" pitchFamily="18" charset="0"/>
                                <a:ea typeface="Calibri" panose="020F0502020204030204" pitchFamily="34" charset="0"/>
                                <a:cs typeface="Arial" panose="020B0604020202020204" pitchFamily="34" charset="0"/>
                              </a:rPr>
                              <m:t>𝑥</m:t>
                            </m:r>
                            <m:r>
                              <a:rPr lang="en-US" sz="1800" i="1" kern="100">
                                <a:effectLst/>
                                <a:latin typeface="Cambria Math" panose="02040503050406030204" pitchFamily="18" charset="0"/>
                                <a:ea typeface="Calibri" panose="020F0502020204030204" pitchFamily="34" charset="0"/>
                                <a:cs typeface="Arial" panose="020B0604020202020204" pitchFamily="34" charset="0"/>
                              </a:rPr>
                              <m:t>, </m:t>
                            </m:r>
                            <m:r>
                              <a:rPr lang="en-US" sz="1800" i="1" kern="100">
                                <a:effectLst/>
                                <a:latin typeface="Cambria Math" panose="02040503050406030204" pitchFamily="18" charset="0"/>
                                <a:ea typeface="Calibri" panose="020F0502020204030204" pitchFamily="34" charset="0"/>
                                <a:cs typeface="Arial" panose="020B0604020202020204" pitchFamily="34" charset="0"/>
                              </a:rPr>
                              <m:t>𝑦</m:t>
                            </m:r>
                          </m:e>
                        </m:d>
                      </m:num>
                      <m:den>
                        <m:r>
                          <a:rPr lang="en-US" sz="1800" i="1" kern="100">
                            <a:effectLst/>
                            <a:latin typeface="Cambria Math" panose="02040503050406030204" pitchFamily="18" charset="0"/>
                            <a:ea typeface="Calibri" panose="020F0502020204030204" pitchFamily="34" charset="0"/>
                            <a:cs typeface="Arial" panose="020B0604020202020204" pitchFamily="34" charset="0"/>
                          </a:rPr>
                          <m:t>𝜕</m:t>
                        </m:r>
                        <m:r>
                          <a:rPr lang="en-US" sz="1800" i="1" kern="100">
                            <a:effectLst/>
                            <a:latin typeface="Cambria Math" panose="02040503050406030204" pitchFamily="18" charset="0"/>
                            <a:ea typeface="Calibri" panose="020F0502020204030204" pitchFamily="34" charset="0"/>
                            <a:cs typeface="Arial" panose="020B0604020202020204" pitchFamily="34" charset="0"/>
                          </a:rPr>
                          <m:t>𝑦</m:t>
                        </m:r>
                      </m:den>
                    </m:f>
                  </m:oMath>
                </a14:m>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pPr marL="285750" marR="0" indent="-285750">
                  <a:lnSpc>
                    <a:spcPct val="107000"/>
                  </a:lnSpc>
                  <a:spcBef>
                    <a:spcPts val="0"/>
                  </a:spcBef>
                  <a:spcAft>
                    <a:spcPts val="0"/>
                  </a:spcAft>
                  <a:buFont typeface="Wingdings" panose="05000000000000000000" pitchFamily="2" charset="2"/>
                  <a:buChar char="q"/>
                </a:pPr>
                <a:r>
                  <a:rPr lang="en-US" sz="1600" kern="100" dirty="0">
                    <a:latin typeface="Calibri" panose="020F0502020204030204" pitchFamily="34" charset="0"/>
                    <a:ea typeface="Calibri" panose="020F0502020204030204" pitchFamily="34" charset="0"/>
                    <a:cs typeface="Arial" panose="020B0604020202020204" pitchFamily="34" charset="0"/>
                  </a:rPr>
                  <a:t>Noting that the phase shift gradients should always be in the [-π </a:t>
                </a:r>
                <a:r>
                  <a:rPr lang="el-GR" sz="1600" kern="100" dirty="0">
                    <a:latin typeface="Calibri" panose="020F0502020204030204" pitchFamily="34" charset="0"/>
                    <a:ea typeface="Calibri" panose="020F0502020204030204" pitchFamily="34" charset="0"/>
                    <a:cs typeface="Arial" panose="020B0604020202020204" pitchFamily="34" charset="0"/>
                  </a:rPr>
                  <a:t>π</a:t>
                </a:r>
                <a:r>
                  <a:rPr lang="en-US" sz="1600" kern="100" dirty="0">
                    <a:latin typeface="Calibri" panose="020F0502020204030204" pitchFamily="34" charset="0"/>
                    <a:ea typeface="Calibri" panose="020F0502020204030204" pitchFamily="34" charset="0"/>
                    <a:cs typeface="Arial" panose="020B0604020202020204" pitchFamily="34" charset="0"/>
                  </a:rPr>
                  <a:t>] range</a:t>
                </a:r>
                <a:endParaRPr lang="en-US" sz="1600" kern="100" dirty="0">
                  <a:effectLst/>
                  <a:latin typeface="Calibri" panose="020F0502020204030204" pitchFamily="34" charset="0"/>
                  <a:ea typeface="Calibri" panose="020F0502020204030204" pitchFamily="34" charset="0"/>
                  <a:cs typeface="Arial" panose="020B0604020202020204" pitchFamily="34" charset="0"/>
                </a:endParaRPr>
              </a:p>
              <a:p>
                <a:pPr lvl="1"/>
                <a:endParaRPr lang="en-US" sz="1600" dirty="0">
                  <a:solidFill>
                    <a:srgbClr val="000000"/>
                  </a:solidFill>
                  <a:latin typeface="Calibri" panose="020F0502020204030204" pitchFamily="34" charset="0"/>
                </a:endParaRPr>
              </a:p>
            </p:txBody>
          </p:sp>
        </mc:Choice>
        <mc:Fallback xmlns="">
          <p:sp>
            <p:nvSpPr>
              <p:cNvPr id="7" name="TextBox 6">
                <a:extLst>
                  <a:ext uri="{FF2B5EF4-FFF2-40B4-BE49-F238E27FC236}">
                    <a16:creationId xmlns:a16="http://schemas.microsoft.com/office/drawing/2014/main" id="{8CD5F80A-21BE-5BF4-C9BF-F03F2E0C3F74}"/>
                  </a:ext>
                </a:extLst>
              </p:cNvPr>
              <p:cNvSpPr txBox="1">
                <a:spLocks noRot="1" noChangeAspect="1" noMove="1" noResize="1" noEditPoints="1" noAdjustHandles="1" noChangeArrowheads="1" noChangeShapeType="1" noTextEdit="1"/>
              </p:cNvSpPr>
              <p:nvPr/>
            </p:nvSpPr>
            <p:spPr>
              <a:xfrm>
                <a:off x="752358" y="1477563"/>
                <a:ext cx="5539064" cy="2188163"/>
              </a:xfrm>
              <a:prstGeom prst="rect">
                <a:avLst/>
              </a:prstGeom>
              <a:blipFill>
                <a:blip r:embed="rId5"/>
                <a:stretch>
                  <a:fillRect l="-880" t="-1114"/>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BB371AEB-C6EB-ED68-1950-31AB3C31BCB7}"/>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7386936" y="1235551"/>
            <a:ext cx="4350971" cy="3582488"/>
          </a:xfrm>
          <a:prstGeom prst="rect">
            <a:avLst/>
          </a:prstGeom>
          <a:noFill/>
          <a:ln>
            <a:noFill/>
          </a:ln>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9D0D9DD5-81D9-6C51-14FF-53855B129670}"/>
                  </a:ext>
                </a:extLst>
              </p:cNvPr>
              <p:cNvSpPr txBox="1"/>
              <p:nvPr/>
            </p:nvSpPr>
            <p:spPr>
              <a:xfrm>
                <a:off x="752358" y="3665726"/>
                <a:ext cx="6888484" cy="562398"/>
              </a:xfrm>
              <a:prstGeom prst="rect">
                <a:avLst/>
              </a:prstGeom>
              <a:noFill/>
            </p:spPr>
            <p:txBody>
              <a:bodyPr wrap="square">
                <a:spAutoFit/>
              </a:bodyPr>
              <a:lstStyle/>
              <a:p>
                <a:pPr marL="342900" marR="0" indent="-342900">
                  <a:lnSpc>
                    <a:spcPct val="107000"/>
                  </a:lnSpc>
                  <a:spcBef>
                    <a:spcPts val="0"/>
                  </a:spcBef>
                  <a:spcAft>
                    <a:spcPts val="0"/>
                  </a:spcAft>
                  <a:buFont typeface="Wingdings" panose="05000000000000000000" pitchFamily="2" charset="2"/>
                  <a:buChar char="q"/>
                </a:pPr>
                <a:r>
                  <a:rPr lang="en-US" kern="100" dirty="0">
                    <a:latin typeface="Calibri" panose="020F0502020204030204" pitchFamily="34" charset="0"/>
                    <a:ea typeface="Calibri" panose="020F0502020204030204" pitchFamily="34" charset="0"/>
                    <a:cs typeface="Arial" panose="020B0604020202020204" pitchFamily="34" charset="0"/>
                  </a:rPr>
                  <a:t>Estimate the function</a:t>
                </a:r>
                <a:r>
                  <a:rPr lang="en-US" kern="100" dirty="0">
                    <a:ea typeface="Calibri" panose="020F0502020204030204" pitchFamily="34" charset="0"/>
                    <a:cs typeface="Arial" panose="020B0604020202020204" pitchFamily="34" charset="0"/>
                  </a:rPr>
                  <a:t> </a:t>
                </a:r>
                <a14:m>
                  <m:oMath xmlns:m="http://schemas.openxmlformats.org/officeDocument/2006/math">
                    <m:r>
                      <a:rPr lang="en-US" i="1" kern="100">
                        <a:latin typeface="Cambria Math" panose="02040503050406030204" pitchFamily="18" charset="0"/>
                        <a:ea typeface="Calibri" panose="020F0502020204030204" pitchFamily="34" charset="0"/>
                        <a:cs typeface="Arial" panose="020B0604020202020204" pitchFamily="34" charset="0"/>
                      </a:rPr>
                      <m:t>𝜙</m:t>
                    </m:r>
                    <m:d>
                      <m:dPr>
                        <m:ctrlPr>
                          <a:rPr lang="en-US" i="1" kern="100">
                            <a:latin typeface="Cambria Math" panose="02040503050406030204" pitchFamily="18" charset="0"/>
                            <a:ea typeface="Calibri" panose="020F0502020204030204" pitchFamily="34" charset="0"/>
                            <a:cs typeface="Arial" panose="020B0604020202020204" pitchFamily="34" charset="0"/>
                          </a:rPr>
                        </m:ctrlPr>
                      </m:dPr>
                      <m:e>
                        <m:r>
                          <a:rPr lang="en-US" i="1" kern="100">
                            <a:latin typeface="Cambria Math" panose="02040503050406030204" pitchFamily="18" charset="0"/>
                            <a:ea typeface="Calibri" panose="020F0502020204030204" pitchFamily="34" charset="0"/>
                            <a:cs typeface="Arial" panose="020B0604020202020204" pitchFamily="34" charset="0"/>
                          </a:rPr>
                          <m:t>𝑥</m:t>
                        </m:r>
                        <m:r>
                          <a:rPr lang="en-US" i="1" kern="100">
                            <a:latin typeface="Cambria Math" panose="02040503050406030204" pitchFamily="18" charset="0"/>
                            <a:ea typeface="Calibri" panose="020F0502020204030204" pitchFamily="34" charset="0"/>
                            <a:cs typeface="Arial" panose="020B0604020202020204" pitchFamily="34" charset="0"/>
                          </a:rPr>
                          <m:t>, </m:t>
                        </m:r>
                        <m:r>
                          <a:rPr lang="en-US" i="1" kern="100">
                            <a:latin typeface="Cambria Math" panose="02040503050406030204" pitchFamily="18" charset="0"/>
                            <a:ea typeface="Calibri" panose="020F0502020204030204" pitchFamily="34" charset="0"/>
                            <a:cs typeface="Arial" panose="020B0604020202020204" pitchFamily="34" charset="0"/>
                          </a:rPr>
                          <m:t>𝑦</m:t>
                        </m:r>
                      </m:e>
                    </m:d>
                  </m:oMath>
                </a14:m>
                <a:r>
                  <a:rPr lang="en-US" kern="100" dirty="0">
                    <a:latin typeface="Calibri" panose="020F0502020204030204" pitchFamily="34" charset="0"/>
                    <a:ea typeface="Calibri" panose="020F0502020204030204" pitchFamily="34" charset="0"/>
                    <a:cs typeface="Arial" panose="020B0604020202020204" pitchFamily="34" charset="0"/>
                  </a:rPr>
                  <a:t> from derivatives </a:t>
                </a:r>
                <a14:m>
                  <m:oMath xmlns:m="http://schemas.openxmlformats.org/officeDocument/2006/math">
                    <m:f>
                      <m:fPr>
                        <m:ctrlPr>
                          <a:rPr lang="en-US" sz="1600" i="1" smtClean="0">
                            <a:effectLst/>
                            <a:latin typeface="Cambria Math" panose="02040503050406030204" pitchFamily="18" charset="0"/>
                          </a:rPr>
                        </m:ctrlPr>
                      </m:fPr>
                      <m:num>
                        <m:r>
                          <a:rPr lang="en-US" sz="1800" i="1">
                            <a:effectLst/>
                            <a:latin typeface="Cambria Math" panose="02040503050406030204" pitchFamily="18" charset="0"/>
                            <a:ea typeface="Calibri" panose="020F0502020204030204" pitchFamily="34" charset="0"/>
                            <a:cs typeface="Arial" panose="020B0604020202020204" pitchFamily="34" charset="0"/>
                          </a:rPr>
                          <m:t>𝜕𝜙</m:t>
                        </m:r>
                      </m:num>
                      <m:den>
                        <m:r>
                          <a:rPr lang="en-US" sz="1800" i="1">
                            <a:effectLst/>
                            <a:latin typeface="Cambria Math" panose="02040503050406030204" pitchFamily="18" charset="0"/>
                            <a:ea typeface="Calibri" panose="020F0502020204030204" pitchFamily="34" charset="0"/>
                            <a:cs typeface="Arial" panose="020B0604020202020204" pitchFamily="34" charset="0"/>
                          </a:rPr>
                          <m:t>𝜕</m:t>
                        </m:r>
                        <m:r>
                          <a:rPr lang="en-US" sz="1800" i="1">
                            <a:effectLst/>
                            <a:latin typeface="Cambria Math" panose="02040503050406030204" pitchFamily="18" charset="0"/>
                            <a:ea typeface="Calibri" panose="020F0502020204030204" pitchFamily="34" charset="0"/>
                            <a:cs typeface="Arial" panose="020B0604020202020204" pitchFamily="34" charset="0"/>
                          </a:rPr>
                          <m:t>𝑥</m:t>
                        </m:r>
                      </m:den>
                    </m:f>
                    <m:d>
                      <m:dPr>
                        <m:ctrlPr>
                          <a:rPr lang="en-US" sz="1600" i="1">
                            <a:effectLst/>
                            <a:latin typeface="Cambria Math" panose="02040503050406030204" pitchFamily="18" charset="0"/>
                          </a:rPr>
                        </m:ctrlPr>
                      </m:dPr>
                      <m:e>
                        <m:r>
                          <a:rPr lang="en-US" sz="1800" i="1">
                            <a:effectLst/>
                            <a:latin typeface="Cambria Math" panose="02040503050406030204" pitchFamily="18" charset="0"/>
                            <a:ea typeface="Calibri" panose="020F0502020204030204" pitchFamily="34" charset="0"/>
                            <a:cs typeface="Arial" panose="020B0604020202020204" pitchFamily="34" charset="0"/>
                          </a:rPr>
                          <m:t>𝑥</m:t>
                        </m:r>
                        <m:r>
                          <a:rPr lang="en-US" sz="1800" i="1">
                            <a:effectLst/>
                            <a:latin typeface="Cambria Math" panose="02040503050406030204" pitchFamily="18" charset="0"/>
                            <a:ea typeface="Calibri" panose="020F0502020204030204" pitchFamily="34" charset="0"/>
                            <a:cs typeface="Arial" panose="020B0604020202020204" pitchFamily="34" charset="0"/>
                          </a:rPr>
                          <m:t>, </m:t>
                        </m:r>
                        <m:r>
                          <a:rPr lang="en-US" sz="1800" i="1">
                            <a:effectLst/>
                            <a:latin typeface="Cambria Math" panose="02040503050406030204" pitchFamily="18" charset="0"/>
                            <a:ea typeface="Calibri" panose="020F0502020204030204" pitchFamily="34" charset="0"/>
                            <a:cs typeface="Arial" panose="020B0604020202020204" pitchFamily="34" charset="0"/>
                          </a:rPr>
                          <m:t>𝑦</m:t>
                        </m:r>
                      </m:e>
                    </m:d>
                  </m:oMath>
                </a14:m>
                <a:r>
                  <a:rPr lang="en-US" sz="1600" kern="100" dirty="0">
                    <a:effectLst/>
                    <a:latin typeface="Calibri" panose="020F0502020204030204" pitchFamily="34" charset="0"/>
                    <a:ea typeface="Calibri" panose="020F0502020204030204" pitchFamily="34" charset="0"/>
                    <a:cs typeface="Arial" panose="020B0604020202020204" pitchFamily="34" charset="0"/>
                  </a:rPr>
                  <a:t> and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𝜕𝜙</m:t>
                        </m:r>
                      </m:num>
                      <m:den>
                        <m:r>
                          <a:rPr lang="en-US" i="1">
                            <a:latin typeface="Cambria Math" panose="02040503050406030204" pitchFamily="18" charset="0"/>
                          </a:rPr>
                          <m:t>𝜕</m:t>
                        </m:r>
                        <m:r>
                          <a:rPr lang="en-US" b="0" i="1" smtClean="0">
                            <a:latin typeface="Cambria Math" panose="02040503050406030204" pitchFamily="18" charset="0"/>
                          </a:rPr>
                          <m:t>𝑦</m:t>
                        </m:r>
                      </m:den>
                    </m:f>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 </m:t>
                        </m:r>
                        <m:r>
                          <a:rPr lang="en-US" i="1">
                            <a:latin typeface="Cambria Math" panose="02040503050406030204" pitchFamily="18" charset="0"/>
                          </a:rPr>
                          <m:t>𝑦</m:t>
                        </m:r>
                      </m:e>
                    </m:d>
                  </m:oMath>
                </a14:m>
                <a:endParaRPr lang="en-US" sz="1600" kern="100" dirty="0">
                  <a:effectLst/>
                  <a:latin typeface="Calibri" panose="020F0502020204030204" pitchFamily="34" charset="0"/>
                  <a:ea typeface="Calibri" panose="020F0502020204030204" pitchFamily="34" charset="0"/>
                  <a:cs typeface="Arial" panose="020B0604020202020204" pitchFamily="34" charset="0"/>
                </a:endParaRPr>
              </a:p>
            </p:txBody>
          </p:sp>
        </mc:Choice>
        <mc:Fallback xmlns="">
          <p:sp>
            <p:nvSpPr>
              <p:cNvPr id="10" name="TextBox 9">
                <a:extLst>
                  <a:ext uri="{FF2B5EF4-FFF2-40B4-BE49-F238E27FC236}">
                    <a16:creationId xmlns:a16="http://schemas.microsoft.com/office/drawing/2014/main" id="{9D0D9DD5-81D9-6C51-14FF-53855B129670}"/>
                  </a:ext>
                </a:extLst>
              </p:cNvPr>
              <p:cNvSpPr txBox="1">
                <a:spLocks noRot="1" noChangeAspect="1" noMove="1" noResize="1" noEditPoints="1" noAdjustHandles="1" noChangeArrowheads="1" noChangeShapeType="1" noTextEdit="1"/>
              </p:cNvSpPr>
              <p:nvPr/>
            </p:nvSpPr>
            <p:spPr>
              <a:xfrm>
                <a:off x="752358" y="3665726"/>
                <a:ext cx="6888484" cy="562398"/>
              </a:xfrm>
              <a:prstGeom prst="rect">
                <a:avLst/>
              </a:prstGeom>
              <a:blipFill>
                <a:blip r:embed="rId9"/>
                <a:stretch>
                  <a:fillRect l="-531" b="-21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B91519C7-D832-2B15-2C04-EA39D528CB36}"/>
                  </a:ext>
                </a:extLst>
              </p:cNvPr>
              <p:cNvSpPr txBox="1"/>
              <p:nvPr/>
            </p:nvSpPr>
            <p:spPr>
              <a:xfrm>
                <a:off x="752358" y="4270539"/>
                <a:ext cx="3088050" cy="520207"/>
              </a:xfrm>
              <a:prstGeom prst="rect">
                <a:avLst/>
              </a:prstGeom>
              <a:noFill/>
            </p:spPr>
            <p:txBody>
              <a:bodyPr wrap="square">
                <a:spAutoFit/>
              </a:bodyPr>
              <a:lstStyle/>
              <a:p>
                <a:pPr marL="285750" indent="-285750">
                  <a:buFont typeface="Wingdings" panose="05000000000000000000" pitchFamily="2" charset="2"/>
                  <a:buChar char="q"/>
                </a:pPr>
                <a14:m>
                  <m:oMath xmlns:m="http://schemas.openxmlformats.org/officeDocument/2006/math">
                    <m:r>
                      <a:rPr lang="en-US" i="1" smtClean="0">
                        <a:latin typeface="Cambria Math" panose="02040503050406030204" pitchFamily="18" charset="0"/>
                      </a:rPr>
                      <m:t>𝜙</m:t>
                    </m:r>
                    <m:d>
                      <m:dPr>
                        <m:ctrlPr>
                          <a:rPr lang="en-US" i="1">
                            <a:solidFill>
                              <a:srgbClr val="836967"/>
                            </a:solidFill>
                            <a:latin typeface="Cambria Math" panose="02040503050406030204" pitchFamily="18" charset="0"/>
                          </a:rPr>
                        </m:ctrlPr>
                      </m:dPr>
                      <m:e>
                        <m:r>
                          <a:rPr lang="en-US" i="1">
                            <a:latin typeface="Cambria Math" panose="02040503050406030204" pitchFamily="18" charset="0"/>
                          </a:rPr>
                          <m:t>𝑥</m:t>
                        </m:r>
                        <m:r>
                          <a:rPr lang="en-US" i="0">
                            <a:latin typeface="Cambria Math" panose="02040503050406030204" pitchFamily="18" charset="0"/>
                          </a:rPr>
                          <m:t>, </m:t>
                        </m:r>
                        <m:r>
                          <a:rPr lang="en-US" i="1">
                            <a:latin typeface="Cambria Math" panose="02040503050406030204" pitchFamily="18" charset="0"/>
                          </a:rPr>
                          <m:t>𝑦</m:t>
                        </m:r>
                      </m:e>
                    </m:d>
                    <m:r>
                      <a:rPr lang="en-US" i="0">
                        <a:latin typeface="Cambria Math" panose="02040503050406030204" pitchFamily="18" charset="0"/>
                      </a:rPr>
                      <m:t>=</m:t>
                    </m:r>
                    <m:f>
                      <m:fPr>
                        <m:ctrlPr>
                          <a:rPr lang="en-US" i="1">
                            <a:solidFill>
                              <a:srgbClr val="836967"/>
                            </a:solidFill>
                            <a:latin typeface="Cambria Math" panose="02040503050406030204" pitchFamily="18" charset="0"/>
                          </a:rPr>
                        </m:ctrlPr>
                      </m:fPr>
                      <m:num>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𝜙</m:t>
                            </m:r>
                          </m:e>
                          <m:sub>
                            <m:r>
                              <a:rPr lang="en-US" i="1">
                                <a:latin typeface="Cambria Math" panose="02040503050406030204" pitchFamily="18" charset="0"/>
                              </a:rPr>
                              <m:t>𝑥</m:t>
                            </m:r>
                          </m:sub>
                        </m:sSub>
                        <m:d>
                          <m:dPr>
                            <m:ctrlPr>
                              <a:rPr lang="en-US" i="1">
                                <a:solidFill>
                                  <a:srgbClr val="836967"/>
                                </a:solidFill>
                                <a:latin typeface="Cambria Math" panose="02040503050406030204" pitchFamily="18" charset="0"/>
                              </a:rPr>
                            </m:ctrlPr>
                          </m:dPr>
                          <m:e>
                            <m:r>
                              <a:rPr lang="en-US" i="1">
                                <a:latin typeface="Cambria Math" panose="02040503050406030204" pitchFamily="18" charset="0"/>
                              </a:rPr>
                              <m:t>𝑥</m:t>
                            </m:r>
                            <m:r>
                              <a:rPr lang="en-US" i="0">
                                <a:latin typeface="Cambria Math" panose="02040503050406030204" pitchFamily="18" charset="0"/>
                              </a:rPr>
                              <m:t>, </m:t>
                            </m:r>
                            <m:r>
                              <a:rPr lang="en-US" i="1">
                                <a:latin typeface="Cambria Math" panose="02040503050406030204" pitchFamily="18" charset="0"/>
                              </a:rPr>
                              <m:t>𝑦</m:t>
                            </m:r>
                          </m:e>
                        </m:d>
                        <m:r>
                          <a:rPr lang="en-US" i="0">
                            <a:latin typeface="Cambria Math" panose="02040503050406030204" pitchFamily="18" charset="0"/>
                          </a:rPr>
                          <m:t>+</m:t>
                        </m:r>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𝜙</m:t>
                            </m:r>
                          </m:e>
                          <m:sub>
                            <m:r>
                              <a:rPr lang="en-US" i="1">
                                <a:latin typeface="Cambria Math" panose="02040503050406030204" pitchFamily="18" charset="0"/>
                              </a:rPr>
                              <m:t>𝑦</m:t>
                            </m:r>
                          </m:sub>
                        </m:sSub>
                        <m:d>
                          <m:dPr>
                            <m:ctrlPr>
                              <a:rPr lang="en-US" i="1">
                                <a:solidFill>
                                  <a:srgbClr val="836967"/>
                                </a:solidFill>
                                <a:latin typeface="Cambria Math" panose="02040503050406030204" pitchFamily="18" charset="0"/>
                              </a:rPr>
                            </m:ctrlPr>
                          </m:dPr>
                          <m:e>
                            <m:r>
                              <a:rPr lang="en-US" i="1">
                                <a:latin typeface="Cambria Math" panose="02040503050406030204" pitchFamily="18" charset="0"/>
                              </a:rPr>
                              <m:t>𝑥</m:t>
                            </m:r>
                            <m:r>
                              <a:rPr lang="en-US" i="0">
                                <a:latin typeface="Cambria Math" panose="02040503050406030204" pitchFamily="18" charset="0"/>
                              </a:rPr>
                              <m:t>, </m:t>
                            </m:r>
                            <m:r>
                              <a:rPr lang="en-US" i="1">
                                <a:latin typeface="Cambria Math" panose="02040503050406030204" pitchFamily="18" charset="0"/>
                              </a:rPr>
                              <m:t>𝑦</m:t>
                            </m:r>
                          </m:e>
                        </m:d>
                      </m:num>
                      <m:den>
                        <m:r>
                          <a:rPr lang="en-US" i="0">
                            <a:latin typeface="Cambria Math" panose="02040503050406030204" pitchFamily="18" charset="0"/>
                          </a:rPr>
                          <m:t>2</m:t>
                        </m:r>
                      </m:den>
                    </m:f>
                  </m:oMath>
                </a14:m>
                <a:endParaRPr lang="en-US" dirty="0"/>
              </a:p>
            </p:txBody>
          </p:sp>
        </mc:Choice>
        <mc:Fallback xmlns="">
          <p:sp>
            <p:nvSpPr>
              <p:cNvPr id="22" name="TextBox 21">
                <a:extLst>
                  <a:ext uri="{FF2B5EF4-FFF2-40B4-BE49-F238E27FC236}">
                    <a16:creationId xmlns:a16="http://schemas.microsoft.com/office/drawing/2014/main" id="{B91519C7-D832-2B15-2C04-EA39D528CB36}"/>
                  </a:ext>
                </a:extLst>
              </p:cNvPr>
              <p:cNvSpPr txBox="1">
                <a:spLocks noRot="1" noChangeAspect="1" noMove="1" noResize="1" noEditPoints="1" noAdjustHandles="1" noChangeArrowheads="1" noChangeShapeType="1" noTextEdit="1"/>
              </p:cNvSpPr>
              <p:nvPr/>
            </p:nvSpPr>
            <p:spPr>
              <a:xfrm>
                <a:off x="752358" y="4270539"/>
                <a:ext cx="3088050" cy="520207"/>
              </a:xfrm>
              <a:prstGeom prst="rect">
                <a:avLst/>
              </a:prstGeom>
              <a:blipFill>
                <a:blip r:embed="rId10"/>
                <a:stretch>
                  <a:fillRect/>
                </a:stretch>
              </a:blipFill>
            </p:spPr>
            <p:txBody>
              <a:bodyPr/>
              <a:lstStyle/>
              <a:p>
                <a:r>
                  <a:rPr lang="en-US">
                    <a:noFill/>
                  </a:rPr>
                  <a:t> </a:t>
                </a:r>
              </a:p>
            </p:txBody>
          </p:sp>
        </mc:Fallback>
      </mc:AlternateContent>
      <p:sp>
        <p:nvSpPr>
          <p:cNvPr id="24" name="Slide Number Placeholder 13">
            <a:extLst>
              <a:ext uri="{FF2B5EF4-FFF2-40B4-BE49-F238E27FC236}">
                <a16:creationId xmlns:a16="http://schemas.microsoft.com/office/drawing/2014/main" id="{52FC25B1-C855-E306-13A7-1FB4215756E6}"/>
              </a:ext>
            </a:extLst>
          </p:cNvPr>
          <p:cNvSpPr txBox="1">
            <a:spLocks/>
          </p:cNvSpPr>
          <p:nvPr/>
        </p:nvSpPr>
        <p:spPr>
          <a:xfrm>
            <a:off x="11704319" y="6468600"/>
            <a:ext cx="487682" cy="365125"/>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dirty="0"/>
              <a:t> </a:t>
            </a:r>
            <a:fld id="{4A3F4FF3-C51F-064A-B1CB-23BD21A301F8}" type="slidenum">
              <a:rPr lang="fr-FR" smtClean="0"/>
              <a:pPr/>
              <a:t>14</a:t>
            </a:fld>
            <a:endParaRPr lang="fr-FR" dirty="0"/>
          </a:p>
        </p:txBody>
      </p:sp>
      <p:sp>
        <p:nvSpPr>
          <p:cNvPr id="25" name="TextBox 24">
            <a:extLst>
              <a:ext uri="{FF2B5EF4-FFF2-40B4-BE49-F238E27FC236}">
                <a16:creationId xmlns:a16="http://schemas.microsoft.com/office/drawing/2014/main" id="{58ED4449-4405-4CA5-17A4-0161858197D8}"/>
              </a:ext>
            </a:extLst>
          </p:cNvPr>
          <p:cNvSpPr txBox="1"/>
          <p:nvPr/>
        </p:nvSpPr>
        <p:spPr>
          <a:xfrm>
            <a:off x="9466885" y="4818039"/>
            <a:ext cx="482331" cy="276999"/>
          </a:xfrm>
          <a:prstGeom prst="rect">
            <a:avLst/>
          </a:prstGeom>
          <a:noFill/>
        </p:spPr>
        <p:txBody>
          <a:bodyPr wrap="square">
            <a:spAutoFit/>
          </a:bodyPr>
          <a:lstStyle/>
          <a:p>
            <a:r>
              <a:rPr lang="en-US" sz="1200" dirty="0"/>
              <a:t>[1]</a:t>
            </a:r>
          </a:p>
        </p:txBody>
      </p:sp>
      <p:sp>
        <p:nvSpPr>
          <p:cNvPr id="5" name="TextBox 4">
            <a:extLst>
              <a:ext uri="{FF2B5EF4-FFF2-40B4-BE49-F238E27FC236}">
                <a16:creationId xmlns:a16="http://schemas.microsoft.com/office/drawing/2014/main" id="{2139576D-E03D-1919-55A1-8B614DCDCCE8}"/>
              </a:ext>
            </a:extLst>
          </p:cNvPr>
          <p:cNvSpPr txBox="1"/>
          <p:nvPr/>
        </p:nvSpPr>
        <p:spPr>
          <a:xfrm>
            <a:off x="-20722" y="6547502"/>
            <a:ext cx="12212721" cy="292388"/>
          </a:xfrm>
          <a:prstGeom prst="rect">
            <a:avLst/>
          </a:prstGeom>
          <a:noFill/>
        </p:spPr>
        <p:txBody>
          <a:bodyPr wrap="square">
            <a:spAutoFit/>
          </a:bodyPr>
          <a:lstStyle/>
          <a:p>
            <a:r>
              <a:rPr lang="en-US" sz="1300" dirty="0"/>
              <a:t>[1]	N. Yu et al., “Flat Optics : Controlling Wavefronts With Optical Antenna </a:t>
            </a:r>
            <a:r>
              <a:rPr lang="en-US" sz="1300" dirty="0" err="1"/>
              <a:t>Metasurfaces</a:t>
            </a:r>
            <a:r>
              <a:rPr lang="en-US" sz="1300" dirty="0"/>
              <a:t>,” vol. 19, no. 3, 2013.</a:t>
            </a:r>
          </a:p>
        </p:txBody>
      </p:sp>
    </p:spTree>
    <p:extLst>
      <p:ext uri="{BB962C8B-B14F-4D97-AF65-F5344CB8AC3E}">
        <p14:creationId xmlns:p14="http://schemas.microsoft.com/office/powerpoint/2010/main" val="42272933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F351686-F39A-4E31-6E7E-140327DFC0F5}"/>
              </a:ext>
            </a:extLst>
          </p:cNvPr>
          <p:cNvSpPr txBox="1">
            <a:spLocks/>
          </p:cNvSpPr>
          <p:nvPr/>
        </p:nvSpPr>
        <p:spPr>
          <a:xfrm>
            <a:off x="785947" y="365125"/>
            <a:ext cx="10918371"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dirty="0">
                <a:solidFill>
                  <a:srgbClr val="0096BC"/>
                </a:solidFill>
                <a:latin typeface="BROTHER-1816-THIN" pitchFamily="2" charset="0"/>
              </a:rPr>
              <a:t>Designing Our IRS Model</a:t>
            </a:r>
          </a:p>
        </p:txBody>
      </p:sp>
      <p:pic>
        <p:nvPicPr>
          <p:cNvPr id="3" name="Picture 2">
            <a:extLst>
              <a:ext uri="{FF2B5EF4-FFF2-40B4-BE49-F238E27FC236}">
                <a16:creationId xmlns:a16="http://schemas.microsoft.com/office/drawing/2014/main" id="{BB371AEB-C6EB-ED68-1950-31AB3C31BCB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386936" y="1235551"/>
            <a:ext cx="4350971" cy="3582488"/>
          </a:xfrm>
          <a:prstGeom prst="rect">
            <a:avLst/>
          </a:prstGeom>
          <a:noFill/>
          <a:ln>
            <a:noFill/>
          </a:ln>
        </p:spPr>
      </p:pic>
      <p:pic>
        <p:nvPicPr>
          <p:cNvPr id="5" name="Picture 4" descr="A diagram of a phase shift&#10;&#10;Description automatically generated">
            <a:extLst>
              <a:ext uri="{FF2B5EF4-FFF2-40B4-BE49-F238E27FC236}">
                <a16:creationId xmlns:a16="http://schemas.microsoft.com/office/drawing/2014/main" id="{15C50FF0-7A9E-E49B-8487-98A6138F7756}"/>
              </a:ext>
            </a:extLst>
          </p:cNvPr>
          <p:cNvPicPr>
            <a:picLocks noChangeAspect="1"/>
          </p:cNvPicPr>
          <p:nvPr/>
        </p:nvPicPr>
        <p:blipFill>
          <a:blip r:embed="rId4"/>
          <a:stretch>
            <a:fillRect/>
          </a:stretch>
        </p:blipFill>
        <p:spPr>
          <a:xfrm>
            <a:off x="961050" y="1298045"/>
            <a:ext cx="6425886" cy="4819415"/>
          </a:xfrm>
          <a:prstGeom prst="rect">
            <a:avLst/>
          </a:prstGeom>
        </p:spPr>
      </p:pic>
      <p:sp>
        <p:nvSpPr>
          <p:cNvPr id="9" name="Slide Number Placeholder 13">
            <a:extLst>
              <a:ext uri="{FF2B5EF4-FFF2-40B4-BE49-F238E27FC236}">
                <a16:creationId xmlns:a16="http://schemas.microsoft.com/office/drawing/2014/main" id="{49E5500E-B398-13EA-3932-D551D80B9C89}"/>
              </a:ext>
            </a:extLst>
          </p:cNvPr>
          <p:cNvSpPr txBox="1">
            <a:spLocks/>
          </p:cNvSpPr>
          <p:nvPr/>
        </p:nvSpPr>
        <p:spPr>
          <a:xfrm>
            <a:off x="11704319" y="6468600"/>
            <a:ext cx="487682" cy="365125"/>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dirty="0"/>
              <a:t> </a:t>
            </a:r>
            <a:fld id="{4A3F4FF3-C51F-064A-B1CB-23BD21A301F8}" type="slidenum">
              <a:rPr lang="fr-FR" smtClean="0"/>
              <a:pPr/>
              <a:t>15</a:t>
            </a:fld>
            <a:endParaRPr lang="fr-FR" dirty="0"/>
          </a:p>
        </p:txBody>
      </p:sp>
      <p:sp>
        <p:nvSpPr>
          <p:cNvPr id="13" name="TextBox 12">
            <a:extLst>
              <a:ext uri="{FF2B5EF4-FFF2-40B4-BE49-F238E27FC236}">
                <a16:creationId xmlns:a16="http://schemas.microsoft.com/office/drawing/2014/main" id="{40ABA96F-1648-2DAF-A2F5-A276D7DE0EF6}"/>
              </a:ext>
            </a:extLst>
          </p:cNvPr>
          <p:cNvSpPr txBox="1"/>
          <p:nvPr/>
        </p:nvSpPr>
        <p:spPr>
          <a:xfrm>
            <a:off x="9466885" y="4818039"/>
            <a:ext cx="482331" cy="276999"/>
          </a:xfrm>
          <a:prstGeom prst="rect">
            <a:avLst/>
          </a:prstGeom>
          <a:noFill/>
        </p:spPr>
        <p:txBody>
          <a:bodyPr wrap="square">
            <a:spAutoFit/>
          </a:bodyPr>
          <a:lstStyle/>
          <a:p>
            <a:r>
              <a:rPr lang="en-US" sz="1200" dirty="0"/>
              <a:t>[1]</a:t>
            </a:r>
          </a:p>
        </p:txBody>
      </p:sp>
      <p:sp>
        <p:nvSpPr>
          <p:cNvPr id="4" name="TextBox 3">
            <a:extLst>
              <a:ext uri="{FF2B5EF4-FFF2-40B4-BE49-F238E27FC236}">
                <a16:creationId xmlns:a16="http://schemas.microsoft.com/office/drawing/2014/main" id="{188BD122-DE80-BBA9-8DFA-FA4DDE0753E2}"/>
              </a:ext>
            </a:extLst>
          </p:cNvPr>
          <p:cNvSpPr txBox="1"/>
          <p:nvPr/>
        </p:nvSpPr>
        <p:spPr>
          <a:xfrm>
            <a:off x="-20722" y="6547502"/>
            <a:ext cx="12212721" cy="292388"/>
          </a:xfrm>
          <a:prstGeom prst="rect">
            <a:avLst/>
          </a:prstGeom>
          <a:noFill/>
        </p:spPr>
        <p:txBody>
          <a:bodyPr wrap="square">
            <a:spAutoFit/>
          </a:bodyPr>
          <a:lstStyle/>
          <a:p>
            <a:r>
              <a:rPr lang="en-US" sz="1300" dirty="0"/>
              <a:t>[1]	N. Yu et al., “Flat Optics : Controlling Wavefronts With Optical Antenna </a:t>
            </a:r>
            <a:r>
              <a:rPr lang="en-US" sz="1300" dirty="0" err="1"/>
              <a:t>Metasurfaces</a:t>
            </a:r>
            <a:r>
              <a:rPr lang="en-US" sz="1300" dirty="0"/>
              <a:t>,” vol. 19, no. 3, 2013.</a:t>
            </a:r>
          </a:p>
        </p:txBody>
      </p:sp>
    </p:spTree>
    <p:extLst>
      <p:ext uri="{BB962C8B-B14F-4D97-AF65-F5344CB8AC3E}">
        <p14:creationId xmlns:p14="http://schemas.microsoft.com/office/powerpoint/2010/main" val="10749855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diagram of a phase shift&#10;&#10;Description automatically generated">
            <a:extLst>
              <a:ext uri="{FF2B5EF4-FFF2-40B4-BE49-F238E27FC236}">
                <a16:creationId xmlns:a16="http://schemas.microsoft.com/office/drawing/2014/main" id="{FEE543D6-86B7-9843-B96B-DB35601F87DC}"/>
              </a:ext>
            </a:extLst>
          </p:cNvPr>
          <p:cNvPicPr>
            <a:picLocks noChangeAspect="1"/>
          </p:cNvPicPr>
          <p:nvPr/>
        </p:nvPicPr>
        <p:blipFill>
          <a:blip r:embed="rId3"/>
          <a:stretch>
            <a:fillRect/>
          </a:stretch>
        </p:blipFill>
        <p:spPr>
          <a:xfrm>
            <a:off x="128695" y="1828800"/>
            <a:ext cx="5820343" cy="4365258"/>
          </a:xfrm>
          <a:prstGeom prst="rect">
            <a:avLst/>
          </a:prstGeom>
        </p:spPr>
      </p:pic>
      <p:sp>
        <p:nvSpPr>
          <p:cNvPr id="2" name="Titre 1">
            <a:extLst>
              <a:ext uri="{FF2B5EF4-FFF2-40B4-BE49-F238E27FC236}">
                <a16:creationId xmlns:a16="http://schemas.microsoft.com/office/drawing/2014/main" id="{CF351686-F39A-4E31-6E7E-140327DFC0F5}"/>
              </a:ext>
            </a:extLst>
          </p:cNvPr>
          <p:cNvSpPr txBox="1">
            <a:spLocks/>
          </p:cNvSpPr>
          <p:nvPr/>
        </p:nvSpPr>
        <p:spPr>
          <a:xfrm>
            <a:off x="785947" y="365125"/>
            <a:ext cx="10918371"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dirty="0">
                <a:solidFill>
                  <a:srgbClr val="0096BC"/>
                </a:solidFill>
                <a:latin typeface="BROTHER-1816-THIN" pitchFamily="2" charset="0"/>
              </a:rPr>
              <a:t>IRS Model Validation</a:t>
            </a:r>
          </a:p>
        </p:txBody>
      </p:sp>
      <p:pic>
        <p:nvPicPr>
          <p:cNvPr id="5" name="Picture 4" descr="A diagram of a phase shift&#10;&#10;Description automatically generated">
            <a:extLst>
              <a:ext uri="{FF2B5EF4-FFF2-40B4-BE49-F238E27FC236}">
                <a16:creationId xmlns:a16="http://schemas.microsoft.com/office/drawing/2014/main" id="{15C50FF0-7A9E-E49B-8487-98A6138F7756}"/>
              </a:ext>
            </a:extLst>
          </p:cNvPr>
          <p:cNvPicPr>
            <a:picLocks noChangeAspect="1"/>
          </p:cNvPicPr>
          <p:nvPr/>
        </p:nvPicPr>
        <p:blipFill>
          <a:blip r:embed="rId4"/>
          <a:stretch>
            <a:fillRect/>
          </a:stretch>
        </p:blipFill>
        <p:spPr>
          <a:xfrm>
            <a:off x="6401496" y="1836767"/>
            <a:ext cx="5820343" cy="4365257"/>
          </a:xfrm>
          <a:prstGeom prst="rect">
            <a:avLst/>
          </a:prstGeom>
        </p:spPr>
      </p:pic>
      <p:sp>
        <p:nvSpPr>
          <p:cNvPr id="8" name="TextBox 7">
            <a:extLst>
              <a:ext uri="{FF2B5EF4-FFF2-40B4-BE49-F238E27FC236}">
                <a16:creationId xmlns:a16="http://schemas.microsoft.com/office/drawing/2014/main" id="{AB6A0722-AB10-4EED-6BF0-3903FB4E1153}"/>
              </a:ext>
            </a:extLst>
          </p:cNvPr>
          <p:cNvSpPr txBox="1"/>
          <p:nvPr/>
        </p:nvSpPr>
        <p:spPr>
          <a:xfrm>
            <a:off x="884582" y="1396366"/>
            <a:ext cx="6494227" cy="646331"/>
          </a:xfrm>
          <a:prstGeom prst="rect">
            <a:avLst/>
          </a:prstGeom>
          <a:noFill/>
        </p:spPr>
        <p:txBody>
          <a:bodyPr wrap="square">
            <a:spAutoFit/>
          </a:bodyPr>
          <a:lstStyle/>
          <a:p>
            <a:pPr marL="285750" indent="-285750">
              <a:buFont typeface="Wingdings" panose="05000000000000000000" pitchFamily="2" charset="2"/>
              <a:buChar char="q"/>
            </a:pPr>
            <a:r>
              <a:rPr lang="en-US" kern="100" dirty="0">
                <a:latin typeface="Calibri" panose="020F0502020204030204" pitchFamily="34" charset="0"/>
                <a:ea typeface="Calibri" panose="020F0502020204030204" pitchFamily="34" charset="0"/>
                <a:cs typeface="Arial" panose="020B0604020202020204" pitchFamily="34" charset="0"/>
              </a:rPr>
              <a:t>Estimate the Capacitance needed from the varactor</a:t>
            </a:r>
          </a:p>
          <a:p>
            <a:pPr marL="285750" indent="-285750">
              <a:buFont typeface="Wingdings" panose="05000000000000000000" pitchFamily="2" charset="2"/>
              <a:buChar char="q"/>
            </a:pPr>
            <a:r>
              <a:rPr lang="en-US" kern="100" dirty="0">
                <a:latin typeface="Calibri" panose="020F0502020204030204" pitchFamily="34" charset="0"/>
                <a:cs typeface="Arial" panose="020B0604020202020204" pitchFamily="34" charset="0"/>
              </a:rPr>
              <a:t>Calculate back the real phase shifts implemented on the surface</a:t>
            </a:r>
            <a:endParaRPr lang="en-US" dirty="0"/>
          </a:p>
        </p:txBody>
      </p:sp>
      <p:sp>
        <p:nvSpPr>
          <p:cNvPr id="10" name="Slide Number Placeholder 13">
            <a:extLst>
              <a:ext uri="{FF2B5EF4-FFF2-40B4-BE49-F238E27FC236}">
                <a16:creationId xmlns:a16="http://schemas.microsoft.com/office/drawing/2014/main" id="{1463B873-9F97-93E8-4041-D37980AA9CC0}"/>
              </a:ext>
            </a:extLst>
          </p:cNvPr>
          <p:cNvSpPr txBox="1">
            <a:spLocks/>
          </p:cNvSpPr>
          <p:nvPr/>
        </p:nvSpPr>
        <p:spPr>
          <a:xfrm>
            <a:off x="11704319" y="6468600"/>
            <a:ext cx="487682" cy="365125"/>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dirty="0"/>
              <a:t> </a:t>
            </a:r>
            <a:fld id="{4A3F4FF3-C51F-064A-B1CB-23BD21A301F8}" type="slidenum">
              <a:rPr lang="fr-FR" smtClean="0"/>
              <a:pPr/>
              <a:t>16</a:t>
            </a:fld>
            <a:endParaRPr lang="fr-FR" dirty="0"/>
          </a:p>
        </p:txBody>
      </p:sp>
    </p:spTree>
    <p:extLst>
      <p:ext uri="{BB962C8B-B14F-4D97-AF65-F5344CB8AC3E}">
        <p14:creationId xmlns:p14="http://schemas.microsoft.com/office/powerpoint/2010/main" val="28561426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F351686-F39A-4E31-6E7E-140327DFC0F5}"/>
              </a:ext>
            </a:extLst>
          </p:cNvPr>
          <p:cNvSpPr txBox="1">
            <a:spLocks/>
          </p:cNvSpPr>
          <p:nvPr/>
        </p:nvSpPr>
        <p:spPr>
          <a:xfrm>
            <a:off x="785947" y="365125"/>
            <a:ext cx="10918371"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dirty="0">
                <a:solidFill>
                  <a:srgbClr val="0096BC"/>
                </a:solidFill>
                <a:latin typeface="BROTHER-1816-THIN" pitchFamily="2" charset="0"/>
              </a:rPr>
              <a:t>IRS Power Model</a:t>
            </a:r>
          </a:p>
        </p:txBody>
      </p:sp>
      <p:sp>
        <p:nvSpPr>
          <p:cNvPr id="8" name="TextBox 7">
            <a:extLst>
              <a:ext uri="{FF2B5EF4-FFF2-40B4-BE49-F238E27FC236}">
                <a16:creationId xmlns:a16="http://schemas.microsoft.com/office/drawing/2014/main" id="{AB6A0722-AB10-4EED-6BF0-3903FB4E1153}"/>
              </a:ext>
            </a:extLst>
          </p:cNvPr>
          <p:cNvSpPr txBox="1"/>
          <p:nvPr/>
        </p:nvSpPr>
        <p:spPr>
          <a:xfrm>
            <a:off x="884582" y="1738272"/>
            <a:ext cx="5349241" cy="1754326"/>
          </a:xfrm>
          <a:prstGeom prst="rect">
            <a:avLst/>
          </a:prstGeom>
          <a:noFill/>
        </p:spPr>
        <p:txBody>
          <a:bodyPr wrap="square">
            <a:spAutoFit/>
          </a:bodyPr>
          <a:lstStyle/>
          <a:p>
            <a:pPr marL="285750" indent="-285750">
              <a:buFont typeface="Wingdings" panose="05000000000000000000" pitchFamily="2" charset="2"/>
              <a:buChar char="q"/>
            </a:pPr>
            <a:r>
              <a:rPr lang="en-US" kern="100" dirty="0">
                <a:latin typeface="Calibri" panose="020F0502020204030204" pitchFamily="34" charset="0"/>
                <a:ea typeface="Calibri" panose="020F0502020204030204" pitchFamily="34" charset="0"/>
                <a:cs typeface="Arial" panose="020B0604020202020204" pitchFamily="34" charset="0"/>
              </a:rPr>
              <a:t>Using Friis transmission equation.</a:t>
            </a:r>
          </a:p>
          <a:p>
            <a:pPr marL="285750" indent="-285750">
              <a:buFont typeface="Wingdings" panose="05000000000000000000" pitchFamily="2" charset="2"/>
              <a:buChar char="q"/>
            </a:pPr>
            <a:r>
              <a:rPr lang="en-US" kern="100" dirty="0">
                <a:latin typeface="Calibri" panose="020F0502020204030204" pitchFamily="34" charset="0"/>
                <a:cs typeface="Arial" panose="020B0604020202020204" pitchFamily="34" charset="0"/>
              </a:rPr>
              <a:t>Assuming no direct line of sight between the Transmitter and the receiver</a:t>
            </a:r>
          </a:p>
          <a:p>
            <a:pPr marL="285750" indent="-285750">
              <a:buFont typeface="Wingdings" panose="05000000000000000000" pitchFamily="2" charset="2"/>
              <a:buChar char="q"/>
            </a:pPr>
            <a:r>
              <a:rPr lang="en-US" kern="100" dirty="0">
                <a:latin typeface="Calibri" panose="020F0502020204030204" pitchFamily="34" charset="0"/>
                <a:cs typeface="Arial" panose="020B0604020202020204" pitchFamily="34" charset="0"/>
              </a:rPr>
              <a:t>Adding up at the receiver location the power collected by each element, while removing erroneous reflections </a:t>
            </a:r>
            <a:endParaRPr lang="en-US"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1547B6F6-972A-25E0-53D0-B6B99415B3E8}"/>
                  </a:ext>
                </a:extLst>
              </p:cNvPr>
              <p:cNvSpPr txBox="1"/>
              <p:nvPr/>
            </p:nvSpPr>
            <p:spPr>
              <a:xfrm>
                <a:off x="372479" y="3564412"/>
                <a:ext cx="6094674" cy="101450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rgbClr val="836967"/>
                              </a:solidFill>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𝑟</m:t>
                          </m:r>
                        </m:sub>
                      </m:sSub>
                      <m:r>
                        <a:rPr lang="en-US" i="0">
                          <a:latin typeface="Cambria Math" panose="02040503050406030204" pitchFamily="18" charset="0"/>
                        </a:rPr>
                        <m:t>=</m:t>
                      </m:r>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𝑡</m:t>
                          </m:r>
                        </m:sub>
                      </m:sSub>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𝑡</m:t>
                          </m:r>
                        </m:sub>
                      </m:sSub>
                      <m:sSup>
                        <m:sSupPr>
                          <m:ctrlPr>
                            <a:rPr lang="en-US" i="1">
                              <a:solidFill>
                                <a:srgbClr val="836967"/>
                              </a:solidFill>
                              <a:latin typeface="Cambria Math" panose="02040503050406030204" pitchFamily="18" charset="0"/>
                            </a:rPr>
                          </m:ctrlPr>
                        </m:sSupPr>
                        <m:e>
                          <m:d>
                            <m:dPr>
                              <m:ctrlPr>
                                <a:rPr lang="en-US" i="1">
                                  <a:solidFill>
                                    <a:srgbClr val="836967"/>
                                  </a:solidFill>
                                  <a:latin typeface="Cambria Math" panose="02040503050406030204" pitchFamily="18" charset="0"/>
                                </a:rPr>
                              </m:ctrlPr>
                            </m:dPr>
                            <m:e>
                              <m:f>
                                <m:fPr>
                                  <m:ctrlPr>
                                    <a:rPr lang="en-US" i="1">
                                      <a:solidFill>
                                        <a:srgbClr val="836967"/>
                                      </a:solidFill>
                                      <a:latin typeface="Cambria Math" panose="02040503050406030204" pitchFamily="18" charset="0"/>
                                    </a:rPr>
                                  </m:ctrlPr>
                                </m:fPr>
                                <m:num>
                                  <m:r>
                                    <a:rPr lang="en-US" i="1">
                                      <a:latin typeface="Cambria Math" panose="02040503050406030204" pitchFamily="18" charset="0"/>
                                    </a:rPr>
                                    <m:t>𝜆</m:t>
                                  </m:r>
                                </m:num>
                                <m:den>
                                  <m:r>
                                    <a:rPr lang="en-US" i="0">
                                      <a:latin typeface="Cambria Math" panose="02040503050406030204" pitchFamily="18" charset="0"/>
                                    </a:rPr>
                                    <m:t>4</m:t>
                                  </m:r>
                                  <m:r>
                                    <a:rPr lang="en-US" i="1">
                                      <a:latin typeface="Cambria Math" panose="02040503050406030204" pitchFamily="18" charset="0"/>
                                    </a:rPr>
                                    <m:t>𝜋</m:t>
                                  </m:r>
                                </m:den>
                              </m:f>
                            </m:e>
                          </m:d>
                        </m:e>
                        <m:sup>
                          <m:r>
                            <a:rPr lang="en-US" i="0">
                              <a:latin typeface="Cambria Math" panose="02040503050406030204" pitchFamily="18" charset="0"/>
                            </a:rPr>
                            <m:t>2</m:t>
                          </m:r>
                        </m:sup>
                      </m:sSup>
                      <m:r>
                        <a:rPr lang="en-US" i="0">
                          <a:latin typeface="Cambria Math" panose="02040503050406030204" pitchFamily="18" charset="0"/>
                        </a:rPr>
                        <m:t>×</m:t>
                      </m:r>
                      <m:nary>
                        <m:naryPr>
                          <m:chr m:val="∑"/>
                          <m:limLoc m:val="undOvr"/>
                          <m:ctrlPr>
                            <a:rPr lang="en-US" i="1">
                              <a:latin typeface="Cambria Math" panose="02040503050406030204" pitchFamily="18" charset="0"/>
                            </a:rPr>
                          </m:ctrlPr>
                        </m:naryPr>
                        <m:sub>
                          <m:r>
                            <a:rPr lang="en-US" i="1">
                              <a:latin typeface="Cambria Math" panose="02040503050406030204" pitchFamily="18" charset="0"/>
                            </a:rPr>
                            <m:t>𝑛</m:t>
                          </m:r>
                          <m:r>
                            <a:rPr lang="en-US" i="0">
                              <a:latin typeface="Cambria Math" panose="02040503050406030204" pitchFamily="18" charset="0"/>
                            </a:rPr>
                            <m:t>=1</m:t>
                          </m:r>
                        </m:sub>
                        <m:sup>
                          <m:r>
                            <a:rPr lang="en-US" i="1">
                              <a:latin typeface="Cambria Math" panose="02040503050406030204" pitchFamily="18" charset="0"/>
                            </a:rPr>
                            <m:t>𝑁</m:t>
                          </m:r>
                        </m:sup>
                        <m:e>
                          <m:sSup>
                            <m:sSupPr>
                              <m:ctrlPr>
                                <a:rPr lang="en-US" i="1">
                                  <a:solidFill>
                                    <a:srgbClr val="836967"/>
                                  </a:solidFill>
                                  <a:latin typeface="Cambria Math" panose="02040503050406030204" pitchFamily="18" charset="0"/>
                                </a:rPr>
                              </m:ctrlPr>
                            </m:sSupPr>
                            <m:e>
                              <m:d>
                                <m:dPr>
                                  <m:ctrlPr>
                                    <a:rPr lang="en-US" i="1">
                                      <a:solidFill>
                                        <a:srgbClr val="836967"/>
                                      </a:solidFill>
                                      <a:latin typeface="Cambria Math" panose="02040503050406030204" pitchFamily="18" charset="0"/>
                                    </a:rPr>
                                  </m:ctrlPr>
                                </m:dPr>
                                <m:e>
                                  <m:sSub>
                                    <m:sSubPr>
                                      <m:ctrlPr>
                                        <a:rPr lang="en-US" i="1">
                                          <a:solidFill>
                                            <a:srgbClr val="836967"/>
                                          </a:solidFill>
                                          <a:latin typeface="Cambria Math" panose="02040503050406030204" pitchFamily="18" charset="0"/>
                                        </a:rPr>
                                      </m:ctrlPr>
                                    </m:sSubPr>
                                    <m:e>
                                      <m:r>
                                        <m:rPr>
                                          <m:sty m:val="p"/>
                                        </m:rPr>
                                        <a:rPr lang="en-US" i="0">
                                          <a:latin typeface="Cambria Math" panose="02040503050406030204" pitchFamily="18" charset="0"/>
                                        </a:rPr>
                                        <m:t>Γ</m:t>
                                      </m:r>
                                    </m:e>
                                    <m:sub>
                                      <m:r>
                                        <a:rPr lang="en-US" i="1">
                                          <a:latin typeface="Cambria Math" panose="02040503050406030204" pitchFamily="18" charset="0"/>
                                        </a:rPr>
                                        <m:t>𝑛</m:t>
                                      </m:r>
                                    </m:sub>
                                  </m:sSub>
                                  <m:rad>
                                    <m:radPr>
                                      <m:degHide m:val="on"/>
                                      <m:ctrlPr>
                                        <a:rPr lang="en-US" i="1">
                                          <a:solidFill>
                                            <a:srgbClr val="836967"/>
                                          </a:solidFill>
                                          <a:latin typeface="Cambria Math" panose="02040503050406030204" pitchFamily="18" charset="0"/>
                                        </a:rPr>
                                      </m:ctrlPr>
                                    </m:radPr>
                                    <m:deg/>
                                    <m:e>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𝑠𝑢𝑟𝑓𝑎𝑐𝑒</m:t>
                                          </m:r>
                                        </m:sub>
                                      </m:sSub>
                                    </m:e>
                                  </m:rad>
                                  <m:f>
                                    <m:fPr>
                                      <m:ctrlPr>
                                        <a:rPr lang="en-US" i="1">
                                          <a:solidFill>
                                            <a:srgbClr val="836967"/>
                                          </a:solidFill>
                                          <a:latin typeface="Cambria Math" panose="02040503050406030204" pitchFamily="18" charset="0"/>
                                        </a:rPr>
                                      </m:ctrlPr>
                                    </m:fPr>
                                    <m:num>
                                      <m:sSup>
                                        <m:sSupPr>
                                          <m:ctrlPr>
                                            <a:rPr lang="en-US" i="1">
                                              <a:solidFill>
                                                <a:srgbClr val="836967"/>
                                              </a:solidFill>
                                              <a:latin typeface="Cambria Math" panose="02040503050406030204" pitchFamily="18" charset="0"/>
                                            </a:rPr>
                                          </m:ctrlPr>
                                        </m:sSupPr>
                                        <m:e>
                                          <m:r>
                                            <a:rPr lang="en-US" i="1">
                                              <a:latin typeface="Cambria Math" panose="02040503050406030204" pitchFamily="18" charset="0"/>
                                            </a:rPr>
                                            <m:t>𝑒</m:t>
                                          </m:r>
                                        </m:e>
                                        <m:sup>
                                          <m:f>
                                            <m:fPr>
                                              <m:type m:val="skw"/>
                                              <m:ctrlPr>
                                                <a:rPr lang="en-US" i="1">
                                                  <a:solidFill>
                                                    <a:srgbClr val="836967"/>
                                                  </a:solidFill>
                                                  <a:latin typeface="Cambria Math" panose="02040503050406030204" pitchFamily="18" charset="0"/>
                                                </a:rPr>
                                              </m:ctrlPr>
                                            </m:fPr>
                                            <m:num>
                                              <m:r>
                                                <a:rPr lang="en-US" i="0">
                                                  <a:latin typeface="Cambria Math" panose="02040503050406030204" pitchFamily="18" charset="0"/>
                                                </a:rPr>
                                                <m:t>−</m:t>
                                              </m:r>
                                              <m:r>
                                                <a:rPr lang="en-US" i="1">
                                                  <a:latin typeface="Cambria Math" panose="02040503050406030204" pitchFamily="18" charset="0"/>
                                                </a:rPr>
                                                <m:t>𝑗</m:t>
                                              </m:r>
                                              <m:r>
                                                <a:rPr lang="en-US" i="0">
                                                  <a:latin typeface="Cambria Math" panose="02040503050406030204" pitchFamily="18" charset="0"/>
                                                </a:rPr>
                                                <m:t>2</m:t>
                                              </m:r>
                                              <m:r>
                                                <a:rPr lang="en-US" i="1">
                                                  <a:latin typeface="Cambria Math" panose="02040503050406030204" pitchFamily="18" charset="0"/>
                                                </a:rPr>
                                                <m:t>𝜋</m:t>
                                              </m:r>
                                              <m:d>
                                                <m:dPr>
                                                  <m:ctrlPr>
                                                    <a:rPr lang="en-US" i="1">
                                                      <a:solidFill>
                                                        <a:srgbClr val="836967"/>
                                                      </a:solidFill>
                                                      <a:latin typeface="Cambria Math" panose="02040503050406030204" pitchFamily="18" charset="0"/>
                                                    </a:rPr>
                                                  </m:ctrlPr>
                                                </m:dPr>
                                                <m:e>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𝑛</m:t>
                                                      </m:r>
                                                    </m:sub>
                                                  </m:sSub>
                                                  <m:r>
                                                    <a:rPr lang="en-US" i="0">
                                                      <a:latin typeface="Cambria Math" panose="02040503050406030204" pitchFamily="18" charset="0"/>
                                                    </a:rPr>
                                                    <m:t>+</m:t>
                                                  </m:r>
                                                  <m:sSubSup>
                                                    <m:sSubSupPr>
                                                      <m:ctrlPr>
                                                        <a:rPr lang="en-US" i="1">
                                                          <a:solidFill>
                                                            <a:srgbClr val="836967"/>
                                                          </a:solidFill>
                                                          <a:latin typeface="Cambria Math" panose="02040503050406030204" pitchFamily="18" charset="0"/>
                                                        </a:rPr>
                                                      </m:ctrlPr>
                                                    </m:sSubSupPr>
                                                    <m:e>
                                                      <m:r>
                                                        <a:rPr lang="en-US" i="1">
                                                          <a:latin typeface="Cambria Math" panose="02040503050406030204" pitchFamily="18" charset="0"/>
                                                        </a:rPr>
                                                        <m:t>𝑥</m:t>
                                                      </m:r>
                                                    </m:e>
                                                    <m:sub>
                                                      <m:r>
                                                        <a:rPr lang="en-US" i="1">
                                                          <a:latin typeface="Cambria Math" panose="02040503050406030204" pitchFamily="18" charset="0"/>
                                                        </a:rPr>
                                                        <m:t>𝑛</m:t>
                                                      </m:r>
                                                    </m:sub>
                                                    <m:sup>
                                                      <m:r>
                                                        <a:rPr lang="en-US" i="0">
                                                          <a:latin typeface="Cambria Math" panose="02040503050406030204" pitchFamily="18" charset="0"/>
                                                        </a:rPr>
                                                        <m:t>′</m:t>
                                                      </m:r>
                                                    </m:sup>
                                                  </m:sSubSup>
                                                </m:e>
                                              </m:d>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𝑖</m:t>
                                                  </m:r>
                                                </m:sub>
                                              </m:sSub>
                                            </m:num>
                                            <m:den>
                                              <m:r>
                                                <a:rPr lang="en-US" i="1">
                                                  <a:latin typeface="Cambria Math" panose="02040503050406030204" pitchFamily="18" charset="0"/>
                                                </a:rPr>
                                                <m:t>𝜆</m:t>
                                              </m:r>
                                            </m:den>
                                          </m:f>
                                        </m:sup>
                                      </m:sSup>
                                    </m:num>
                                    <m:den>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𝑛</m:t>
                                          </m:r>
                                        </m:sub>
                                      </m:sSub>
                                      <m:r>
                                        <a:rPr lang="en-US" i="0">
                                          <a:latin typeface="Cambria Math" panose="02040503050406030204" pitchFamily="18" charset="0"/>
                                        </a:rPr>
                                        <m:t>+</m:t>
                                      </m:r>
                                      <m:sSubSup>
                                        <m:sSubSupPr>
                                          <m:ctrlPr>
                                            <a:rPr lang="en-US" i="1">
                                              <a:solidFill>
                                                <a:srgbClr val="836967"/>
                                              </a:solidFill>
                                              <a:latin typeface="Cambria Math" panose="02040503050406030204" pitchFamily="18" charset="0"/>
                                            </a:rPr>
                                          </m:ctrlPr>
                                        </m:sSubSupPr>
                                        <m:e>
                                          <m:r>
                                            <a:rPr lang="en-US" i="1">
                                              <a:latin typeface="Cambria Math" panose="02040503050406030204" pitchFamily="18" charset="0"/>
                                            </a:rPr>
                                            <m:t>𝑥</m:t>
                                          </m:r>
                                        </m:e>
                                        <m:sub>
                                          <m:r>
                                            <a:rPr lang="en-US" i="1">
                                              <a:latin typeface="Cambria Math" panose="02040503050406030204" pitchFamily="18" charset="0"/>
                                            </a:rPr>
                                            <m:t>𝑛</m:t>
                                          </m:r>
                                        </m:sub>
                                        <m:sup>
                                          <m:r>
                                            <a:rPr lang="en-US" i="0">
                                              <a:latin typeface="Cambria Math" panose="02040503050406030204" pitchFamily="18" charset="0"/>
                                            </a:rPr>
                                            <m:t>′</m:t>
                                          </m:r>
                                        </m:sup>
                                      </m:sSubSup>
                                    </m:den>
                                  </m:f>
                                </m:e>
                              </m:d>
                            </m:e>
                            <m:sup>
                              <m:r>
                                <a:rPr lang="en-US" i="0">
                                  <a:latin typeface="Cambria Math" panose="02040503050406030204" pitchFamily="18" charset="0"/>
                                </a:rPr>
                                <m:t>2</m:t>
                              </m:r>
                            </m:sup>
                          </m:sSup>
                        </m:e>
                      </m:nary>
                    </m:oMath>
                  </m:oMathPara>
                </a14:m>
                <a:endParaRPr lang="en-US" dirty="0"/>
              </a:p>
            </p:txBody>
          </p:sp>
        </mc:Choice>
        <mc:Fallback xmlns="">
          <p:sp>
            <p:nvSpPr>
              <p:cNvPr id="4" name="TextBox 3">
                <a:extLst>
                  <a:ext uri="{FF2B5EF4-FFF2-40B4-BE49-F238E27FC236}">
                    <a16:creationId xmlns:a16="http://schemas.microsoft.com/office/drawing/2014/main" id="{1547B6F6-972A-25E0-53D0-B6B99415B3E8}"/>
                  </a:ext>
                </a:extLst>
              </p:cNvPr>
              <p:cNvSpPr txBox="1">
                <a:spLocks noRot="1" noChangeAspect="1" noMove="1" noResize="1" noEditPoints="1" noAdjustHandles="1" noChangeArrowheads="1" noChangeShapeType="1" noTextEdit="1"/>
              </p:cNvSpPr>
              <p:nvPr/>
            </p:nvSpPr>
            <p:spPr>
              <a:xfrm>
                <a:off x="372479" y="3564412"/>
                <a:ext cx="6094674" cy="1014508"/>
              </a:xfrm>
              <a:prstGeom prst="rect">
                <a:avLst/>
              </a:prstGeom>
              <a:blipFill>
                <a:blip r:embed="rId5"/>
                <a:stretch>
                  <a:fillRect/>
                </a:stretch>
              </a:blipFill>
            </p:spPr>
            <p:txBody>
              <a:bodyPr/>
              <a:lstStyle/>
              <a:p>
                <a:r>
                  <a:rPr lang="en-US">
                    <a:noFill/>
                  </a:rPr>
                  <a:t> </a:t>
                </a:r>
              </a:p>
            </p:txBody>
          </p:sp>
        </mc:Fallback>
      </mc:AlternateContent>
      <p:pic>
        <p:nvPicPr>
          <p:cNvPr id="9" name="Picture 8" descr="A graph of power and number of elements&#10;&#10;Description automatically generated">
            <a:extLst>
              <a:ext uri="{FF2B5EF4-FFF2-40B4-BE49-F238E27FC236}">
                <a16:creationId xmlns:a16="http://schemas.microsoft.com/office/drawing/2014/main" id="{C5A2A8C5-2A37-76E2-4EBC-D0B1B1F263D2}"/>
              </a:ext>
            </a:extLst>
          </p:cNvPr>
          <p:cNvPicPr>
            <a:picLocks noChangeAspect="1"/>
          </p:cNvPicPr>
          <p:nvPr/>
        </p:nvPicPr>
        <p:blipFill>
          <a:blip r:embed="rId6"/>
          <a:stretch>
            <a:fillRect/>
          </a:stretch>
        </p:blipFill>
        <p:spPr>
          <a:xfrm>
            <a:off x="6332458" y="1234435"/>
            <a:ext cx="5852172" cy="4389129"/>
          </a:xfrm>
          <a:prstGeom prst="rect">
            <a:avLst/>
          </a:prstGeom>
        </p:spPr>
      </p:pic>
      <p:sp>
        <p:nvSpPr>
          <p:cNvPr id="11" name="Slide Number Placeholder 13">
            <a:extLst>
              <a:ext uri="{FF2B5EF4-FFF2-40B4-BE49-F238E27FC236}">
                <a16:creationId xmlns:a16="http://schemas.microsoft.com/office/drawing/2014/main" id="{32CC7521-AD53-7426-F745-75A850355532}"/>
              </a:ext>
            </a:extLst>
          </p:cNvPr>
          <p:cNvSpPr txBox="1">
            <a:spLocks/>
          </p:cNvSpPr>
          <p:nvPr/>
        </p:nvSpPr>
        <p:spPr>
          <a:xfrm>
            <a:off x="11704319" y="6468600"/>
            <a:ext cx="487682" cy="365125"/>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dirty="0"/>
              <a:t> </a:t>
            </a:r>
            <a:fld id="{4A3F4FF3-C51F-064A-B1CB-23BD21A301F8}" type="slidenum">
              <a:rPr lang="fr-FR" smtClean="0"/>
              <a:pPr/>
              <a:t>17</a:t>
            </a:fld>
            <a:endParaRPr lang="fr-FR" dirty="0"/>
          </a:p>
        </p:txBody>
      </p:sp>
    </p:spTree>
    <p:extLst>
      <p:ext uri="{BB962C8B-B14F-4D97-AF65-F5344CB8AC3E}">
        <p14:creationId xmlns:p14="http://schemas.microsoft.com/office/powerpoint/2010/main" val="4245051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F351686-F39A-4E31-6E7E-140327DFC0F5}"/>
              </a:ext>
            </a:extLst>
          </p:cNvPr>
          <p:cNvSpPr txBox="1">
            <a:spLocks/>
          </p:cNvSpPr>
          <p:nvPr/>
        </p:nvSpPr>
        <p:spPr>
          <a:xfrm>
            <a:off x="785947" y="365125"/>
            <a:ext cx="10918371"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dirty="0">
                <a:solidFill>
                  <a:srgbClr val="0096BC"/>
                </a:solidFill>
                <a:latin typeface="BROTHER-1816-THIN" pitchFamily="2" charset="0"/>
              </a:rPr>
              <a:t>IRS Power Model</a:t>
            </a:r>
          </a:p>
        </p:txBody>
      </p:sp>
      <p:pic>
        <p:nvPicPr>
          <p:cNvPr id="5" name="Picture 4" descr="A graph of power and number of elements&#10;&#10;Description automatically generated">
            <a:extLst>
              <a:ext uri="{FF2B5EF4-FFF2-40B4-BE49-F238E27FC236}">
                <a16:creationId xmlns:a16="http://schemas.microsoft.com/office/drawing/2014/main" id="{DBBC3FBE-1ADF-9CF0-241B-84C923BC7197}"/>
              </a:ext>
            </a:extLst>
          </p:cNvPr>
          <p:cNvPicPr>
            <a:picLocks noChangeAspect="1"/>
          </p:cNvPicPr>
          <p:nvPr/>
        </p:nvPicPr>
        <p:blipFill>
          <a:blip r:embed="rId3"/>
          <a:stretch>
            <a:fillRect/>
          </a:stretch>
        </p:blipFill>
        <p:spPr>
          <a:xfrm>
            <a:off x="5269978" y="700108"/>
            <a:ext cx="6922022" cy="5266954"/>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100E646D-7D4D-2638-D7EC-0EC78166F93F}"/>
                  </a:ext>
                </a:extLst>
              </p:cNvPr>
              <p:cNvSpPr txBox="1"/>
              <p:nvPr/>
            </p:nvSpPr>
            <p:spPr>
              <a:xfrm>
                <a:off x="0" y="1430232"/>
                <a:ext cx="5662976" cy="101450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rgbClr val="836967"/>
                              </a:solidFill>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𝑟</m:t>
                          </m:r>
                        </m:sub>
                      </m:sSub>
                      <m:r>
                        <a:rPr lang="en-US" i="0">
                          <a:latin typeface="Cambria Math" panose="02040503050406030204" pitchFamily="18" charset="0"/>
                        </a:rPr>
                        <m:t>=</m:t>
                      </m:r>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𝑡</m:t>
                          </m:r>
                        </m:sub>
                      </m:sSub>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𝑡</m:t>
                          </m:r>
                        </m:sub>
                      </m:sSub>
                      <m:sSup>
                        <m:sSupPr>
                          <m:ctrlPr>
                            <a:rPr lang="en-US" i="1">
                              <a:solidFill>
                                <a:srgbClr val="836967"/>
                              </a:solidFill>
                              <a:latin typeface="Cambria Math" panose="02040503050406030204" pitchFamily="18" charset="0"/>
                            </a:rPr>
                          </m:ctrlPr>
                        </m:sSupPr>
                        <m:e>
                          <m:d>
                            <m:dPr>
                              <m:ctrlPr>
                                <a:rPr lang="en-US" i="1">
                                  <a:solidFill>
                                    <a:srgbClr val="836967"/>
                                  </a:solidFill>
                                  <a:latin typeface="Cambria Math" panose="02040503050406030204" pitchFamily="18" charset="0"/>
                                </a:rPr>
                              </m:ctrlPr>
                            </m:dPr>
                            <m:e>
                              <m:f>
                                <m:fPr>
                                  <m:ctrlPr>
                                    <a:rPr lang="en-US" i="1">
                                      <a:solidFill>
                                        <a:srgbClr val="836967"/>
                                      </a:solidFill>
                                      <a:latin typeface="Cambria Math" panose="02040503050406030204" pitchFamily="18" charset="0"/>
                                    </a:rPr>
                                  </m:ctrlPr>
                                </m:fPr>
                                <m:num>
                                  <m:r>
                                    <a:rPr lang="en-US" i="1">
                                      <a:latin typeface="Cambria Math" panose="02040503050406030204" pitchFamily="18" charset="0"/>
                                    </a:rPr>
                                    <m:t>𝜆</m:t>
                                  </m:r>
                                </m:num>
                                <m:den>
                                  <m:r>
                                    <a:rPr lang="en-US" i="0">
                                      <a:latin typeface="Cambria Math" panose="02040503050406030204" pitchFamily="18" charset="0"/>
                                    </a:rPr>
                                    <m:t>4</m:t>
                                  </m:r>
                                  <m:r>
                                    <a:rPr lang="en-US" i="1">
                                      <a:latin typeface="Cambria Math" panose="02040503050406030204" pitchFamily="18" charset="0"/>
                                    </a:rPr>
                                    <m:t>𝜋</m:t>
                                  </m:r>
                                </m:den>
                              </m:f>
                            </m:e>
                          </m:d>
                        </m:e>
                        <m:sup>
                          <m:r>
                            <a:rPr lang="en-US" i="0">
                              <a:latin typeface="Cambria Math" panose="02040503050406030204" pitchFamily="18" charset="0"/>
                            </a:rPr>
                            <m:t>2</m:t>
                          </m:r>
                        </m:sup>
                      </m:sSup>
                      <m:r>
                        <a:rPr lang="en-US" i="0">
                          <a:latin typeface="Cambria Math" panose="02040503050406030204" pitchFamily="18" charset="0"/>
                        </a:rPr>
                        <m:t>×</m:t>
                      </m:r>
                      <m:nary>
                        <m:naryPr>
                          <m:chr m:val="∑"/>
                          <m:limLoc m:val="undOvr"/>
                          <m:ctrlPr>
                            <a:rPr lang="en-US" i="1">
                              <a:latin typeface="Cambria Math" panose="02040503050406030204" pitchFamily="18" charset="0"/>
                            </a:rPr>
                          </m:ctrlPr>
                        </m:naryPr>
                        <m:sub>
                          <m:r>
                            <a:rPr lang="en-US" i="1">
                              <a:latin typeface="Cambria Math" panose="02040503050406030204" pitchFamily="18" charset="0"/>
                            </a:rPr>
                            <m:t>𝑛</m:t>
                          </m:r>
                          <m:r>
                            <a:rPr lang="en-US" i="0">
                              <a:latin typeface="Cambria Math" panose="02040503050406030204" pitchFamily="18" charset="0"/>
                            </a:rPr>
                            <m:t>=1</m:t>
                          </m:r>
                        </m:sub>
                        <m:sup>
                          <m:r>
                            <a:rPr lang="en-US" i="1">
                              <a:latin typeface="Cambria Math" panose="02040503050406030204" pitchFamily="18" charset="0"/>
                            </a:rPr>
                            <m:t>𝑁</m:t>
                          </m:r>
                        </m:sup>
                        <m:e>
                          <m:sSup>
                            <m:sSupPr>
                              <m:ctrlPr>
                                <a:rPr lang="en-US" i="1">
                                  <a:solidFill>
                                    <a:srgbClr val="836967"/>
                                  </a:solidFill>
                                  <a:latin typeface="Cambria Math" panose="02040503050406030204" pitchFamily="18" charset="0"/>
                                </a:rPr>
                              </m:ctrlPr>
                            </m:sSupPr>
                            <m:e>
                              <m:d>
                                <m:dPr>
                                  <m:ctrlPr>
                                    <a:rPr lang="en-US" i="1">
                                      <a:solidFill>
                                        <a:srgbClr val="836967"/>
                                      </a:solidFill>
                                      <a:latin typeface="Cambria Math" panose="02040503050406030204" pitchFamily="18" charset="0"/>
                                    </a:rPr>
                                  </m:ctrlPr>
                                </m:dPr>
                                <m:e>
                                  <m:sSub>
                                    <m:sSubPr>
                                      <m:ctrlPr>
                                        <a:rPr lang="en-US" i="1">
                                          <a:solidFill>
                                            <a:srgbClr val="836967"/>
                                          </a:solidFill>
                                          <a:latin typeface="Cambria Math" panose="02040503050406030204" pitchFamily="18" charset="0"/>
                                        </a:rPr>
                                      </m:ctrlPr>
                                    </m:sSubPr>
                                    <m:e>
                                      <m:r>
                                        <m:rPr>
                                          <m:sty m:val="p"/>
                                        </m:rPr>
                                        <a:rPr lang="en-US" i="0">
                                          <a:latin typeface="Cambria Math" panose="02040503050406030204" pitchFamily="18" charset="0"/>
                                        </a:rPr>
                                        <m:t>Γ</m:t>
                                      </m:r>
                                    </m:e>
                                    <m:sub>
                                      <m:r>
                                        <a:rPr lang="en-US" i="1">
                                          <a:latin typeface="Cambria Math" panose="02040503050406030204" pitchFamily="18" charset="0"/>
                                        </a:rPr>
                                        <m:t>𝑛</m:t>
                                      </m:r>
                                    </m:sub>
                                  </m:sSub>
                                  <m:rad>
                                    <m:radPr>
                                      <m:degHide m:val="on"/>
                                      <m:ctrlPr>
                                        <a:rPr lang="en-US" i="1">
                                          <a:solidFill>
                                            <a:srgbClr val="836967"/>
                                          </a:solidFill>
                                          <a:latin typeface="Cambria Math" panose="02040503050406030204" pitchFamily="18" charset="0"/>
                                        </a:rPr>
                                      </m:ctrlPr>
                                    </m:radPr>
                                    <m:deg/>
                                    <m:e>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𝑠𝑢𝑟𝑓𝑎𝑐𝑒</m:t>
                                          </m:r>
                                        </m:sub>
                                      </m:sSub>
                                    </m:e>
                                  </m:rad>
                                  <m:f>
                                    <m:fPr>
                                      <m:ctrlPr>
                                        <a:rPr lang="en-US" i="1">
                                          <a:solidFill>
                                            <a:srgbClr val="836967"/>
                                          </a:solidFill>
                                          <a:latin typeface="Cambria Math" panose="02040503050406030204" pitchFamily="18" charset="0"/>
                                        </a:rPr>
                                      </m:ctrlPr>
                                    </m:fPr>
                                    <m:num>
                                      <m:sSup>
                                        <m:sSupPr>
                                          <m:ctrlPr>
                                            <a:rPr lang="en-US" i="1">
                                              <a:solidFill>
                                                <a:srgbClr val="836967"/>
                                              </a:solidFill>
                                              <a:latin typeface="Cambria Math" panose="02040503050406030204" pitchFamily="18" charset="0"/>
                                            </a:rPr>
                                          </m:ctrlPr>
                                        </m:sSupPr>
                                        <m:e>
                                          <m:r>
                                            <a:rPr lang="en-US" i="1">
                                              <a:latin typeface="Cambria Math" panose="02040503050406030204" pitchFamily="18" charset="0"/>
                                            </a:rPr>
                                            <m:t>𝑒</m:t>
                                          </m:r>
                                        </m:e>
                                        <m:sup>
                                          <m:f>
                                            <m:fPr>
                                              <m:type m:val="skw"/>
                                              <m:ctrlPr>
                                                <a:rPr lang="en-US" i="1">
                                                  <a:solidFill>
                                                    <a:srgbClr val="836967"/>
                                                  </a:solidFill>
                                                  <a:latin typeface="Cambria Math" panose="02040503050406030204" pitchFamily="18" charset="0"/>
                                                </a:rPr>
                                              </m:ctrlPr>
                                            </m:fPr>
                                            <m:num>
                                              <m:r>
                                                <a:rPr lang="en-US" i="0">
                                                  <a:latin typeface="Cambria Math" panose="02040503050406030204" pitchFamily="18" charset="0"/>
                                                </a:rPr>
                                                <m:t>−</m:t>
                                              </m:r>
                                              <m:r>
                                                <a:rPr lang="en-US" i="1">
                                                  <a:latin typeface="Cambria Math" panose="02040503050406030204" pitchFamily="18" charset="0"/>
                                                </a:rPr>
                                                <m:t>𝑗</m:t>
                                              </m:r>
                                              <m:r>
                                                <a:rPr lang="en-US" i="0">
                                                  <a:latin typeface="Cambria Math" panose="02040503050406030204" pitchFamily="18" charset="0"/>
                                                </a:rPr>
                                                <m:t>2</m:t>
                                              </m:r>
                                              <m:r>
                                                <a:rPr lang="en-US" i="1">
                                                  <a:latin typeface="Cambria Math" panose="02040503050406030204" pitchFamily="18" charset="0"/>
                                                </a:rPr>
                                                <m:t>𝜋</m:t>
                                              </m:r>
                                              <m:d>
                                                <m:dPr>
                                                  <m:ctrlPr>
                                                    <a:rPr lang="en-US" i="1">
                                                      <a:solidFill>
                                                        <a:srgbClr val="836967"/>
                                                      </a:solidFill>
                                                      <a:latin typeface="Cambria Math" panose="02040503050406030204" pitchFamily="18" charset="0"/>
                                                    </a:rPr>
                                                  </m:ctrlPr>
                                                </m:dPr>
                                                <m:e>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𝑛</m:t>
                                                      </m:r>
                                                    </m:sub>
                                                  </m:sSub>
                                                  <m:r>
                                                    <a:rPr lang="en-US" i="0">
                                                      <a:latin typeface="Cambria Math" panose="02040503050406030204" pitchFamily="18" charset="0"/>
                                                    </a:rPr>
                                                    <m:t>+</m:t>
                                                  </m:r>
                                                  <m:sSubSup>
                                                    <m:sSubSupPr>
                                                      <m:ctrlPr>
                                                        <a:rPr lang="en-US" i="1">
                                                          <a:solidFill>
                                                            <a:srgbClr val="836967"/>
                                                          </a:solidFill>
                                                          <a:latin typeface="Cambria Math" panose="02040503050406030204" pitchFamily="18" charset="0"/>
                                                        </a:rPr>
                                                      </m:ctrlPr>
                                                    </m:sSubSupPr>
                                                    <m:e>
                                                      <m:r>
                                                        <a:rPr lang="en-US" i="1">
                                                          <a:latin typeface="Cambria Math" panose="02040503050406030204" pitchFamily="18" charset="0"/>
                                                        </a:rPr>
                                                        <m:t>𝑥</m:t>
                                                      </m:r>
                                                    </m:e>
                                                    <m:sub>
                                                      <m:r>
                                                        <a:rPr lang="en-US" i="1">
                                                          <a:latin typeface="Cambria Math" panose="02040503050406030204" pitchFamily="18" charset="0"/>
                                                        </a:rPr>
                                                        <m:t>𝑛</m:t>
                                                      </m:r>
                                                    </m:sub>
                                                    <m:sup>
                                                      <m:r>
                                                        <a:rPr lang="en-US" i="0">
                                                          <a:latin typeface="Cambria Math" panose="02040503050406030204" pitchFamily="18" charset="0"/>
                                                        </a:rPr>
                                                        <m:t>′</m:t>
                                                      </m:r>
                                                    </m:sup>
                                                  </m:sSubSup>
                                                </m:e>
                                              </m:d>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𝑖</m:t>
                                                  </m:r>
                                                </m:sub>
                                              </m:sSub>
                                            </m:num>
                                            <m:den>
                                              <m:r>
                                                <a:rPr lang="en-US" i="1">
                                                  <a:latin typeface="Cambria Math" panose="02040503050406030204" pitchFamily="18" charset="0"/>
                                                </a:rPr>
                                                <m:t>𝜆</m:t>
                                              </m:r>
                                            </m:den>
                                          </m:f>
                                        </m:sup>
                                      </m:sSup>
                                    </m:num>
                                    <m:den>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𝑛</m:t>
                                          </m:r>
                                        </m:sub>
                                      </m:sSub>
                                      <m:r>
                                        <a:rPr lang="en-US" i="0">
                                          <a:latin typeface="Cambria Math" panose="02040503050406030204" pitchFamily="18" charset="0"/>
                                        </a:rPr>
                                        <m:t>+</m:t>
                                      </m:r>
                                      <m:sSubSup>
                                        <m:sSubSupPr>
                                          <m:ctrlPr>
                                            <a:rPr lang="en-US" i="1">
                                              <a:solidFill>
                                                <a:srgbClr val="836967"/>
                                              </a:solidFill>
                                              <a:latin typeface="Cambria Math" panose="02040503050406030204" pitchFamily="18" charset="0"/>
                                            </a:rPr>
                                          </m:ctrlPr>
                                        </m:sSubSupPr>
                                        <m:e>
                                          <m:r>
                                            <a:rPr lang="en-US" i="1">
                                              <a:latin typeface="Cambria Math" panose="02040503050406030204" pitchFamily="18" charset="0"/>
                                            </a:rPr>
                                            <m:t>𝑥</m:t>
                                          </m:r>
                                        </m:e>
                                        <m:sub>
                                          <m:r>
                                            <a:rPr lang="en-US" i="1">
                                              <a:latin typeface="Cambria Math" panose="02040503050406030204" pitchFamily="18" charset="0"/>
                                            </a:rPr>
                                            <m:t>𝑛</m:t>
                                          </m:r>
                                        </m:sub>
                                        <m:sup>
                                          <m:r>
                                            <a:rPr lang="en-US" i="0">
                                              <a:latin typeface="Cambria Math" panose="02040503050406030204" pitchFamily="18" charset="0"/>
                                            </a:rPr>
                                            <m:t>′</m:t>
                                          </m:r>
                                        </m:sup>
                                      </m:sSubSup>
                                    </m:den>
                                  </m:f>
                                </m:e>
                              </m:d>
                            </m:e>
                            <m:sup>
                              <m:r>
                                <a:rPr lang="en-US" i="0">
                                  <a:latin typeface="Cambria Math" panose="02040503050406030204" pitchFamily="18" charset="0"/>
                                </a:rPr>
                                <m:t>2</m:t>
                              </m:r>
                            </m:sup>
                          </m:sSup>
                        </m:e>
                      </m:nary>
                    </m:oMath>
                  </m:oMathPara>
                </a14:m>
                <a:endParaRPr lang="en-US" dirty="0"/>
              </a:p>
            </p:txBody>
          </p:sp>
        </mc:Choice>
        <mc:Fallback xmlns="">
          <p:sp>
            <p:nvSpPr>
              <p:cNvPr id="6" name="TextBox 5">
                <a:extLst>
                  <a:ext uri="{FF2B5EF4-FFF2-40B4-BE49-F238E27FC236}">
                    <a16:creationId xmlns:a16="http://schemas.microsoft.com/office/drawing/2014/main" id="{100E646D-7D4D-2638-D7EC-0EC78166F93F}"/>
                  </a:ext>
                </a:extLst>
              </p:cNvPr>
              <p:cNvSpPr txBox="1">
                <a:spLocks noRot="1" noChangeAspect="1" noMove="1" noResize="1" noEditPoints="1" noAdjustHandles="1" noChangeArrowheads="1" noChangeShapeType="1" noTextEdit="1"/>
              </p:cNvSpPr>
              <p:nvPr/>
            </p:nvSpPr>
            <p:spPr>
              <a:xfrm>
                <a:off x="0" y="1430232"/>
                <a:ext cx="5662976" cy="1014508"/>
              </a:xfrm>
              <a:prstGeom prst="rect">
                <a:avLst/>
              </a:prstGeom>
              <a:blipFill>
                <a:blip r:embed="rId4"/>
                <a:stretch>
                  <a:fillRect/>
                </a:stretch>
              </a:blipFill>
            </p:spPr>
            <p:txBody>
              <a:bodyPr/>
              <a:lstStyle/>
              <a:p>
                <a:r>
                  <a:rPr lang="en-US">
                    <a:noFill/>
                  </a:rPr>
                  <a:t> </a:t>
                </a:r>
              </a:p>
            </p:txBody>
          </p:sp>
        </mc:Fallback>
      </mc:AlternateContent>
      <p:sp>
        <p:nvSpPr>
          <p:cNvPr id="10" name="Slide Number Placeholder 13">
            <a:extLst>
              <a:ext uri="{FF2B5EF4-FFF2-40B4-BE49-F238E27FC236}">
                <a16:creationId xmlns:a16="http://schemas.microsoft.com/office/drawing/2014/main" id="{C37B578D-C911-08D1-6B40-67FCC732507D}"/>
              </a:ext>
            </a:extLst>
          </p:cNvPr>
          <p:cNvSpPr txBox="1">
            <a:spLocks/>
          </p:cNvSpPr>
          <p:nvPr/>
        </p:nvSpPr>
        <p:spPr>
          <a:xfrm>
            <a:off x="11704319" y="6468600"/>
            <a:ext cx="487682" cy="365125"/>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dirty="0"/>
              <a:t> </a:t>
            </a:r>
            <a:fld id="{4A3F4FF3-C51F-064A-B1CB-23BD21A301F8}" type="slidenum">
              <a:rPr lang="fr-FR" smtClean="0"/>
              <a:pPr/>
              <a:t>18</a:t>
            </a:fld>
            <a:endParaRPr lang="fr-FR" dirty="0"/>
          </a:p>
        </p:txBody>
      </p:sp>
      <p:pic>
        <p:nvPicPr>
          <p:cNvPr id="4" name="Picture 3">
            <a:extLst>
              <a:ext uri="{FF2B5EF4-FFF2-40B4-BE49-F238E27FC236}">
                <a16:creationId xmlns:a16="http://schemas.microsoft.com/office/drawing/2014/main" id="{4371EC08-2ADC-E4F6-ACDC-A18D60964262}"/>
              </a:ext>
            </a:extLst>
          </p:cNvPr>
          <p:cNvPicPr>
            <a:picLocks noChangeAspect="1"/>
          </p:cNvPicPr>
          <p:nvPr/>
        </p:nvPicPr>
        <p:blipFill>
          <a:blip r:embed="rId5"/>
          <a:stretch>
            <a:fillRect/>
          </a:stretch>
        </p:blipFill>
        <p:spPr>
          <a:xfrm>
            <a:off x="0" y="2848188"/>
            <a:ext cx="5507182" cy="3453857"/>
          </a:xfrm>
          <a:prstGeom prst="rect">
            <a:avLst/>
          </a:prstGeom>
        </p:spPr>
      </p:pic>
    </p:spTree>
    <p:extLst>
      <p:ext uri="{BB962C8B-B14F-4D97-AF65-F5344CB8AC3E}">
        <p14:creationId xmlns:p14="http://schemas.microsoft.com/office/powerpoint/2010/main" val="39756821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omputer generated image&#10;&#10;Description automatically generated">
            <a:extLst>
              <a:ext uri="{FF2B5EF4-FFF2-40B4-BE49-F238E27FC236}">
                <a16:creationId xmlns:a16="http://schemas.microsoft.com/office/drawing/2014/main" id="{D092FC57-32CA-80DF-2EC1-35E457F6A146}"/>
              </a:ext>
            </a:extLst>
          </p:cNvPr>
          <p:cNvPicPr>
            <a:picLocks noChangeAspect="1"/>
          </p:cNvPicPr>
          <p:nvPr/>
        </p:nvPicPr>
        <p:blipFill>
          <a:blip r:embed="rId3"/>
          <a:stretch>
            <a:fillRect/>
          </a:stretch>
        </p:blipFill>
        <p:spPr>
          <a:xfrm>
            <a:off x="744682" y="509272"/>
            <a:ext cx="10702636" cy="6354690"/>
          </a:xfrm>
          <a:prstGeom prst="rect">
            <a:avLst/>
          </a:prstGeom>
        </p:spPr>
      </p:pic>
      <p:sp>
        <p:nvSpPr>
          <p:cNvPr id="2" name="Titre 1">
            <a:extLst>
              <a:ext uri="{FF2B5EF4-FFF2-40B4-BE49-F238E27FC236}">
                <a16:creationId xmlns:a16="http://schemas.microsoft.com/office/drawing/2014/main" id="{CF351686-F39A-4E31-6E7E-140327DFC0F5}"/>
              </a:ext>
            </a:extLst>
          </p:cNvPr>
          <p:cNvSpPr txBox="1">
            <a:spLocks/>
          </p:cNvSpPr>
          <p:nvPr/>
        </p:nvSpPr>
        <p:spPr>
          <a:xfrm>
            <a:off x="0" y="-8586"/>
            <a:ext cx="3874784" cy="620837"/>
          </a:xfrm>
          <a:prstGeom prst="rect">
            <a:avLst/>
          </a:prstGeom>
        </p:spPr>
        <p:txBody>
          <a:bodyPr vert="horz" lIns="91440" tIns="45720" rIns="91440" bIns="45720" rtlCol="0" anchor="ctr">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dirty="0">
                <a:solidFill>
                  <a:srgbClr val="0096BC"/>
                </a:solidFill>
                <a:latin typeface="BROTHER-1816-THIN" pitchFamily="2" charset="0"/>
              </a:rPr>
              <a:t>IRS Model Results</a:t>
            </a:r>
          </a:p>
        </p:txBody>
      </p:sp>
      <p:sp>
        <p:nvSpPr>
          <p:cNvPr id="8" name="Slide Number Placeholder 13">
            <a:extLst>
              <a:ext uri="{FF2B5EF4-FFF2-40B4-BE49-F238E27FC236}">
                <a16:creationId xmlns:a16="http://schemas.microsoft.com/office/drawing/2014/main" id="{5175A527-630B-2636-5C2F-D52D8DC4425B}"/>
              </a:ext>
            </a:extLst>
          </p:cNvPr>
          <p:cNvSpPr txBox="1">
            <a:spLocks/>
          </p:cNvSpPr>
          <p:nvPr/>
        </p:nvSpPr>
        <p:spPr>
          <a:xfrm>
            <a:off x="11704319" y="6468600"/>
            <a:ext cx="487682" cy="365125"/>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dirty="0"/>
              <a:t> </a:t>
            </a:r>
            <a:fld id="{4A3F4FF3-C51F-064A-B1CB-23BD21A301F8}" type="slidenum">
              <a:rPr lang="fr-FR" smtClean="0"/>
              <a:pPr/>
              <a:t>19</a:t>
            </a:fld>
            <a:endParaRPr lang="fr-FR" dirty="0"/>
          </a:p>
        </p:txBody>
      </p:sp>
    </p:spTree>
    <p:extLst>
      <p:ext uri="{BB962C8B-B14F-4D97-AF65-F5344CB8AC3E}">
        <p14:creationId xmlns:p14="http://schemas.microsoft.com/office/powerpoint/2010/main" val="2559271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F351686-F39A-4E31-6E7E-140327DFC0F5}"/>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fr-FR" sz="4000" dirty="0">
                <a:solidFill>
                  <a:srgbClr val="0096BC"/>
                </a:solidFill>
                <a:latin typeface="BROTHER-1816-THIN" pitchFamily="2" charset="0"/>
              </a:rPr>
              <a:t>Plan</a:t>
            </a:r>
          </a:p>
        </p:txBody>
      </p:sp>
      <p:sp>
        <p:nvSpPr>
          <p:cNvPr id="3" name="Espace réservé du contenu 3">
            <a:extLst>
              <a:ext uri="{FF2B5EF4-FFF2-40B4-BE49-F238E27FC236}">
                <a16:creationId xmlns:a16="http://schemas.microsoft.com/office/drawing/2014/main" id="{8AE8EF6E-982A-FD67-2D7C-61D969729D4B}"/>
              </a:ext>
            </a:extLst>
          </p:cNvPr>
          <p:cNvSpPr txBox="1">
            <a:spLocks/>
          </p:cNvSpPr>
          <p:nvPr/>
        </p:nvSpPr>
        <p:spPr>
          <a:xfrm>
            <a:off x="838200" y="1960788"/>
            <a:ext cx="5912457" cy="2243751"/>
          </a:xfrm>
          <a:prstGeom prst="rect">
            <a:avLst/>
          </a:prstGeom>
        </p:spPr>
        <p:txBody>
          <a:bodyPr vert="horz" lIns="91440" tIns="45720" rIns="91440" bIns="45720" rtlCol="0" anchor="t">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Wingdings" panose="05000000000000000000" pitchFamily="2" charset="2"/>
              <a:buChar char="q"/>
            </a:pPr>
            <a:r>
              <a:rPr lang="en-US" sz="2200" dirty="0">
                <a:latin typeface="BROTHER-1816-BOOK" pitchFamily="2" charset="0"/>
              </a:rPr>
              <a:t>Introduction – Motivation</a:t>
            </a:r>
          </a:p>
          <a:p>
            <a:pPr marL="342900" indent="-342900" algn="l">
              <a:buFont typeface="Wingdings" panose="05000000000000000000" pitchFamily="2" charset="2"/>
              <a:buChar char="q"/>
            </a:pPr>
            <a:r>
              <a:rPr lang="en-US" sz="2200" dirty="0">
                <a:latin typeface="BROTHER-1816-BOOK" pitchFamily="2" charset="0"/>
              </a:rPr>
              <a:t>IRS Working Principle</a:t>
            </a:r>
          </a:p>
          <a:p>
            <a:pPr marL="342900" indent="-342900" algn="l">
              <a:buFont typeface="Wingdings" panose="05000000000000000000" pitchFamily="2" charset="2"/>
              <a:buChar char="q"/>
            </a:pPr>
            <a:r>
              <a:rPr lang="en-US" sz="2200" dirty="0">
                <a:latin typeface="BROTHER-1816-BOOK" pitchFamily="2" charset="0"/>
              </a:rPr>
              <a:t>Designing Our IRS Model</a:t>
            </a:r>
          </a:p>
          <a:p>
            <a:pPr marL="342900" indent="-342900" algn="l">
              <a:buFont typeface="Wingdings" panose="05000000000000000000" pitchFamily="2" charset="2"/>
              <a:buChar char="q"/>
            </a:pPr>
            <a:r>
              <a:rPr lang="en-US" sz="2200" dirty="0">
                <a:latin typeface="BROTHER-1816-BOOK" pitchFamily="2" charset="0"/>
              </a:rPr>
              <a:t>Model Results</a:t>
            </a:r>
          </a:p>
          <a:p>
            <a:pPr marL="342900" indent="-342900" algn="l">
              <a:buFont typeface="Wingdings" panose="05000000000000000000" pitchFamily="2" charset="2"/>
              <a:buChar char="q"/>
            </a:pPr>
            <a:r>
              <a:rPr lang="en-US" sz="2200" dirty="0">
                <a:latin typeface="BROTHER-1816-BOOK" pitchFamily="2" charset="0"/>
              </a:rPr>
              <a:t>Future Work</a:t>
            </a:r>
          </a:p>
          <a:p>
            <a:pPr marL="342900" indent="-342900" algn="l">
              <a:buFont typeface="Wingdings" panose="05000000000000000000" pitchFamily="2" charset="2"/>
              <a:buChar char="q"/>
            </a:pPr>
            <a:endParaRPr lang="en-US" sz="2200" dirty="0">
              <a:latin typeface="BROTHER-1816-BOOK" pitchFamily="2" charset="0"/>
            </a:endParaRPr>
          </a:p>
        </p:txBody>
      </p:sp>
      <p:grpSp>
        <p:nvGrpSpPr>
          <p:cNvPr id="8" name="Group 7">
            <a:extLst>
              <a:ext uri="{FF2B5EF4-FFF2-40B4-BE49-F238E27FC236}">
                <a16:creationId xmlns:a16="http://schemas.microsoft.com/office/drawing/2014/main" id="{FD5E07F7-6FB8-B7CF-3A67-E1B6A07DFD75}"/>
              </a:ext>
            </a:extLst>
          </p:cNvPr>
          <p:cNvGrpSpPr/>
          <p:nvPr/>
        </p:nvGrpSpPr>
        <p:grpSpPr>
          <a:xfrm>
            <a:off x="1382517" y="6249099"/>
            <a:ext cx="4182544" cy="507521"/>
            <a:chOff x="1382517" y="6249099"/>
            <a:chExt cx="4182544" cy="507521"/>
          </a:xfrm>
        </p:grpSpPr>
        <p:pic>
          <p:nvPicPr>
            <p:cNvPr id="5" name="Picture 2" descr="inria">
              <a:extLst>
                <a:ext uri="{FF2B5EF4-FFF2-40B4-BE49-F238E27FC236}">
                  <a16:creationId xmlns:a16="http://schemas.microsoft.com/office/drawing/2014/main" id="{E7D66509-3F33-95CE-8A00-7AC99205E3B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2542" b="28537"/>
            <a:stretch/>
          </p:blipFill>
          <p:spPr bwMode="auto">
            <a:xfrm>
              <a:off x="1382517" y="6269068"/>
              <a:ext cx="1252682" cy="48755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2FF7AA64-1D21-28E2-1B40-3DE2D62C44F6}"/>
                </a:ext>
              </a:extLst>
            </p:cNvPr>
            <p:cNvPicPr>
              <a:picLocks noChangeAspect="1"/>
            </p:cNvPicPr>
            <p:nvPr/>
          </p:nvPicPr>
          <p:blipFill>
            <a:blip r:embed="rId4"/>
            <a:stretch>
              <a:fillRect/>
            </a:stretch>
          </p:blipFill>
          <p:spPr>
            <a:xfrm>
              <a:off x="4660731" y="6249099"/>
              <a:ext cx="904330" cy="487552"/>
            </a:xfrm>
            <a:prstGeom prst="rect">
              <a:avLst/>
            </a:prstGeom>
          </p:spPr>
        </p:pic>
      </p:grpSp>
      <p:sp>
        <p:nvSpPr>
          <p:cNvPr id="18" name="Slide Number Placeholder 13">
            <a:extLst>
              <a:ext uri="{FF2B5EF4-FFF2-40B4-BE49-F238E27FC236}">
                <a16:creationId xmlns:a16="http://schemas.microsoft.com/office/drawing/2014/main" id="{4646B043-9FA6-A007-28E3-6A516F876748}"/>
              </a:ext>
            </a:extLst>
          </p:cNvPr>
          <p:cNvSpPr>
            <a:spLocks noGrp="1"/>
          </p:cNvSpPr>
          <p:nvPr>
            <p:ph type="sldNum" sz="quarter" idx="12"/>
          </p:nvPr>
        </p:nvSpPr>
        <p:spPr>
          <a:xfrm>
            <a:off x="11917907" y="6468600"/>
            <a:ext cx="274093" cy="365125"/>
          </a:xfrm>
        </p:spPr>
        <p:txBody>
          <a:bodyPr/>
          <a:lstStyle/>
          <a:p>
            <a:fld id="{4A3F4FF3-C51F-064A-B1CB-23BD21A301F8}" type="slidenum">
              <a:rPr lang="fr-FR" smtClean="0"/>
              <a:t>2</a:t>
            </a:fld>
            <a:endParaRPr lang="fr-FR" dirty="0"/>
          </a:p>
        </p:txBody>
      </p:sp>
    </p:spTree>
    <p:extLst>
      <p:ext uri="{BB962C8B-B14F-4D97-AF65-F5344CB8AC3E}">
        <p14:creationId xmlns:p14="http://schemas.microsoft.com/office/powerpoint/2010/main" val="5540573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Figure 1 2023-06-22 14-45-25">
            <a:hlinkClick r:id="" action="ppaction://media"/>
            <a:extLst>
              <a:ext uri="{FF2B5EF4-FFF2-40B4-BE49-F238E27FC236}">
                <a16:creationId xmlns:a16="http://schemas.microsoft.com/office/drawing/2014/main" id="{4FFDF0A3-3A2E-9E03-DC46-FDE2872D08E3}"/>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808815" y="502882"/>
            <a:ext cx="10662782" cy="6330844"/>
          </a:xfrm>
          <a:prstGeom prst="rect">
            <a:avLst/>
          </a:prstGeom>
        </p:spPr>
      </p:pic>
      <p:sp>
        <p:nvSpPr>
          <p:cNvPr id="2" name="Titre 1">
            <a:extLst>
              <a:ext uri="{FF2B5EF4-FFF2-40B4-BE49-F238E27FC236}">
                <a16:creationId xmlns:a16="http://schemas.microsoft.com/office/drawing/2014/main" id="{CF351686-F39A-4E31-6E7E-140327DFC0F5}"/>
              </a:ext>
            </a:extLst>
          </p:cNvPr>
          <p:cNvSpPr txBox="1">
            <a:spLocks/>
          </p:cNvSpPr>
          <p:nvPr/>
        </p:nvSpPr>
        <p:spPr>
          <a:xfrm>
            <a:off x="0" y="-8586"/>
            <a:ext cx="3874784" cy="620837"/>
          </a:xfrm>
          <a:prstGeom prst="rect">
            <a:avLst/>
          </a:prstGeom>
        </p:spPr>
        <p:txBody>
          <a:bodyPr vert="horz" lIns="91440" tIns="45720" rIns="91440" bIns="45720" rtlCol="0" anchor="ctr">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dirty="0">
                <a:solidFill>
                  <a:srgbClr val="0096BC"/>
                </a:solidFill>
                <a:latin typeface="BROTHER-1816-THIN" pitchFamily="2" charset="0"/>
              </a:rPr>
              <a:t>IRS Model Results</a:t>
            </a:r>
          </a:p>
        </p:txBody>
      </p:sp>
      <p:sp>
        <p:nvSpPr>
          <p:cNvPr id="6" name="Slide Number Placeholder 13">
            <a:extLst>
              <a:ext uri="{FF2B5EF4-FFF2-40B4-BE49-F238E27FC236}">
                <a16:creationId xmlns:a16="http://schemas.microsoft.com/office/drawing/2014/main" id="{F4519DB9-54F5-F2A2-F886-081E6E2766C6}"/>
              </a:ext>
            </a:extLst>
          </p:cNvPr>
          <p:cNvSpPr txBox="1">
            <a:spLocks/>
          </p:cNvSpPr>
          <p:nvPr/>
        </p:nvSpPr>
        <p:spPr>
          <a:xfrm>
            <a:off x="11704319" y="6468600"/>
            <a:ext cx="487682" cy="365125"/>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dirty="0"/>
              <a:t> </a:t>
            </a:r>
            <a:fld id="{4A3F4FF3-C51F-064A-B1CB-23BD21A301F8}" type="slidenum">
              <a:rPr lang="fr-FR" smtClean="0"/>
              <a:pPr/>
              <a:t>20</a:t>
            </a:fld>
            <a:endParaRPr lang="fr-FR" dirty="0"/>
          </a:p>
        </p:txBody>
      </p:sp>
    </p:spTree>
    <p:extLst>
      <p:ext uri="{BB962C8B-B14F-4D97-AF65-F5344CB8AC3E}">
        <p14:creationId xmlns:p14="http://schemas.microsoft.com/office/powerpoint/2010/main" val="1239055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156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BD5A21D-4634-A027-EEEA-EE50F13B3357}"/>
              </a:ext>
            </a:extLst>
          </p:cNvPr>
          <p:cNvPicPr>
            <a:picLocks noChangeAspect="1"/>
          </p:cNvPicPr>
          <p:nvPr/>
        </p:nvPicPr>
        <p:blipFill>
          <a:blip r:embed="rId3"/>
          <a:stretch>
            <a:fillRect/>
          </a:stretch>
        </p:blipFill>
        <p:spPr>
          <a:xfrm>
            <a:off x="2964303" y="3393501"/>
            <a:ext cx="4764080" cy="2295277"/>
          </a:xfrm>
          <a:prstGeom prst="rect">
            <a:avLst/>
          </a:prstGeom>
        </p:spPr>
      </p:pic>
      <p:pic>
        <p:nvPicPr>
          <p:cNvPr id="10" name="Picture 9">
            <a:extLst>
              <a:ext uri="{FF2B5EF4-FFF2-40B4-BE49-F238E27FC236}">
                <a16:creationId xmlns:a16="http://schemas.microsoft.com/office/drawing/2014/main" id="{AE9C967C-F5E0-7339-B76A-EDA702096708}"/>
              </a:ext>
            </a:extLst>
          </p:cNvPr>
          <p:cNvPicPr>
            <a:picLocks noChangeAspect="1"/>
          </p:cNvPicPr>
          <p:nvPr/>
        </p:nvPicPr>
        <p:blipFill rotWithShape="1">
          <a:blip r:embed="rId4"/>
          <a:srcRect r="22210"/>
          <a:stretch/>
        </p:blipFill>
        <p:spPr>
          <a:xfrm>
            <a:off x="7942423" y="1578437"/>
            <a:ext cx="4007275" cy="4013223"/>
          </a:xfrm>
          <a:prstGeom prst="rect">
            <a:avLst/>
          </a:prstGeom>
        </p:spPr>
      </p:pic>
      <p:sp>
        <p:nvSpPr>
          <p:cNvPr id="2" name="Titre 1">
            <a:extLst>
              <a:ext uri="{FF2B5EF4-FFF2-40B4-BE49-F238E27FC236}">
                <a16:creationId xmlns:a16="http://schemas.microsoft.com/office/drawing/2014/main" id="{CF351686-F39A-4E31-6E7E-140327DFC0F5}"/>
              </a:ext>
            </a:extLst>
          </p:cNvPr>
          <p:cNvSpPr txBox="1">
            <a:spLocks/>
          </p:cNvSpPr>
          <p:nvPr/>
        </p:nvSpPr>
        <p:spPr>
          <a:xfrm>
            <a:off x="785947" y="365125"/>
            <a:ext cx="10918371"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dirty="0">
                <a:solidFill>
                  <a:srgbClr val="0096BC"/>
                </a:solidFill>
                <a:latin typeface="BROTHER-1816-THIN" pitchFamily="2" charset="0"/>
              </a:rPr>
              <a:t>Future Work – Modeling PIN Diode Model</a:t>
            </a:r>
          </a:p>
        </p:txBody>
      </p:sp>
      <mc:AlternateContent xmlns:mc="http://schemas.openxmlformats.org/markup-compatibility/2006" xmlns:p14="http://schemas.microsoft.com/office/powerpoint/2010/main">
        <mc:Choice Requires="p14">
          <p:contentPart p14:bwMode="auto" r:id="rId5">
            <p14:nvContentPartPr>
              <p14:cNvPr id="6" name="Input penna 5">
                <a:extLst>
                  <a:ext uri="{FF2B5EF4-FFF2-40B4-BE49-F238E27FC236}">
                    <a16:creationId xmlns:a16="http://schemas.microsoft.com/office/drawing/2014/main" id="{5BA554B9-E62A-745F-4BA7-AF5C8BAD4385}"/>
                  </a:ext>
                </a:extLst>
              </p14:cNvPr>
              <p14:cNvContentPartPr/>
              <p14:nvPr/>
            </p14:nvContentPartPr>
            <p14:xfrm>
              <a:off x="7185618" y="3278698"/>
              <a:ext cx="360" cy="360"/>
            </p14:xfrm>
          </p:contentPart>
        </mc:Choice>
        <mc:Fallback xmlns="">
          <p:pic>
            <p:nvPicPr>
              <p:cNvPr id="6" name="Input penna 5">
                <a:extLst>
                  <a:ext uri="{FF2B5EF4-FFF2-40B4-BE49-F238E27FC236}">
                    <a16:creationId xmlns:a16="http://schemas.microsoft.com/office/drawing/2014/main" id="{5BA554B9-E62A-745F-4BA7-AF5C8BAD4385}"/>
                  </a:ext>
                </a:extLst>
              </p:cNvPr>
              <p:cNvPicPr/>
              <p:nvPr/>
            </p:nvPicPr>
            <p:blipFill>
              <a:blip r:embed="rId6"/>
              <a:stretch>
                <a:fillRect/>
              </a:stretch>
            </p:blipFill>
            <p:spPr>
              <a:xfrm>
                <a:off x="7167618" y="3260698"/>
                <a:ext cx="36000" cy="36000"/>
              </a:xfrm>
              <a:prstGeom prst="rect">
                <a:avLst/>
              </a:prstGeom>
            </p:spPr>
          </p:pic>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8CD5F80A-21BE-5BF4-C9BF-F03F2E0C3F74}"/>
                  </a:ext>
                </a:extLst>
              </p:cNvPr>
              <p:cNvSpPr txBox="1"/>
              <p:nvPr/>
            </p:nvSpPr>
            <p:spPr>
              <a:xfrm>
                <a:off x="278557" y="1905143"/>
                <a:ext cx="8712013" cy="115910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𝐸</m:t>
                      </m:r>
                      <m:r>
                        <a:rPr lang="en-US" sz="2400" b="0" i="1" smtClean="0">
                          <a:latin typeface="Cambria Math" panose="02040503050406030204" pitchFamily="18" charset="0"/>
                        </a:rPr>
                        <m:t>=</m:t>
                      </m:r>
                      <m:func>
                        <m:funcPr>
                          <m:ctrlPr>
                            <a:rPr lang="en-US" sz="2400" b="0" i="1" smtClean="0">
                              <a:latin typeface="Cambria Math" panose="02040503050406030204" pitchFamily="18" charset="0"/>
                            </a:rPr>
                          </m:ctrlPr>
                        </m:funcPr>
                        <m:fName>
                          <m:r>
                            <m:rPr>
                              <m:sty m:val="p"/>
                            </m:rPr>
                            <a:rPr lang="en-US" sz="2400" b="0" i="0" smtClean="0">
                              <a:latin typeface="Cambria Math" panose="02040503050406030204" pitchFamily="18" charset="0"/>
                            </a:rPr>
                            <m:t>cos</m:t>
                          </m:r>
                        </m:fName>
                        <m:e>
                          <m:r>
                            <a:rPr lang="en-US" sz="2400" b="0" i="1" smtClean="0">
                              <a:latin typeface="Cambria Math" panose="02040503050406030204" pitchFamily="18" charset="0"/>
                              <a:ea typeface="Cambria Math" panose="02040503050406030204" pitchFamily="18" charset="0"/>
                            </a:rPr>
                            <m:t>𝜃</m:t>
                          </m:r>
                        </m:e>
                      </m:func>
                      <m:nary>
                        <m:naryPr>
                          <m:chr m:val="∑"/>
                          <m:ctrlPr>
                            <a:rPr lang="en-US" sz="2400" b="0" i="1" smtClean="0">
                              <a:latin typeface="Cambria Math" panose="02040503050406030204" pitchFamily="18" charset="0"/>
                            </a:rPr>
                          </m:ctrlPr>
                        </m:naryPr>
                        <m:sub>
                          <m:r>
                            <m:rPr>
                              <m:brk m:alnAt="23"/>
                            </m:rPr>
                            <a:rPr lang="en-US" sz="2400" b="0" i="1" smtClean="0">
                              <a:latin typeface="Cambria Math" panose="02040503050406030204" pitchFamily="18" charset="0"/>
                            </a:rPr>
                            <m:t>𝑚</m:t>
                          </m:r>
                          <m:r>
                            <a:rPr lang="en-US" sz="2400" b="0" i="1" smtClean="0">
                              <a:latin typeface="Cambria Math" panose="02040503050406030204" pitchFamily="18" charset="0"/>
                            </a:rPr>
                            <m:t>,</m:t>
                          </m:r>
                          <m:r>
                            <a:rPr lang="en-US" sz="2400" b="0" i="1" smtClean="0">
                              <a:latin typeface="Cambria Math" panose="02040503050406030204" pitchFamily="18" charset="0"/>
                            </a:rPr>
                            <m:t>𝑛</m:t>
                          </m:r>
                        </m:sub>
                        <m:sup>
                          <m:r>
                            <a:rPr lang="en-US" sz="2400" b="0" i="1" smtClean="0">
                              <a:latin typeface="Cambria Math" panose="02040503050406030204" pitchFamily="18" charset="0"/>
                            </a:rPr>
                            <m:t>𝑀</m:t>
                          </m:r>
                          <m:r>
                            <a:rPr lang="en-US" sz="2400" b="0" i="1" smtClean="0">
                              <a:latin typeface="Cambria Math" panose="02040503050406030204" pitchFamily="18" charset="0"/>
                            </a:rPr>
                            <m:t>,</m:t>
                          </m:r>
                          <m:r>
                            <a:rPr lang="en-US" sz="2400" b="0" i="1" smtClean="0">
                              <a:latin typeface="Cambria Math" panose="02040503050406030204" pitchFamily="18" charset="0"/>
                            </a:rPr>
                            <m:t>𝑁</m:t>
                          </m:r>
                        </m:sup>
                        <m:e>
                          <m:sSub>
                            <m:sSubPr>
                              <m:ctrlPr>
                                <a:rPr lang="en-US" sz="2400" b="0" i="1" smtClean="0">
                                  <a:latin typeface="Cambria Math" panose="02040503050406030204" pitchFamily="18" charset="0"/>
                                </a:rPr>
                              </m:ctrlPr>
                            </m:sSubPr>
                            <m:e>
                              <m:r>
                                <m:rPr>
                                  <m:sty m:val="p"/>
                                </m:rPr>
                                <a:rPr lang="el-GR" sz="2400" b="0" i="1" smtClean="0">
                                  <a:latin typeface="Cambria Math" panose="02040503050406030204" pitchFamily="18" charset="0"/>
                                  <a:ea typeface="Cambria Math" panose="02040503050406030204" pitchFamily="18" charset="0"/>
                                </a:rPr>
                                <m:t>Γ</m:t>
                              </m:r>
                            </m:e>
                            <m:sub>
                              <m:r>
                                <a:rPr lang="en-US" sz="2400" b="0" i="1" smtClean="0">
                                  <a:latin typeface="Cambria Math" panose="02040503050406030204" pitchFamily="18" charset="0"/>
                                </a:rPr>
                                <m:t>𝑛</m:t>
                              </m:r>
                              <m:r>
                                <a:rPr lang="en-US" sz="2400" b="0" i="1" smtClean="0">
                                  <a:latin typeface="Cambria Math" panose="02040503050406030204" pitchFamily="18" charset="0"/>
                                </a:rPr>
                                <m:t>,</m:t>
                              </m:r>
                              <m:r>
                                <a:rPr lang="en-US" sz="2400" b="0" i="1" smtClean="0">
                                  <a:latin typeface="Cambria Math" panose="02040503050406030204" pitchFamily="18" charset="0"/>
                                </a:rPr>
                                <m:t>𝑚</m:t>
                              </m:r>
                            </m:sub>
                          </m:s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𝐸</m:t>
                              </m:r>
                            </m:e>
                            <m:sub>
                              <m:r>
                                <a:rPr lang="en-US" sz="2400" b="0" i="1" smtClean="0">
                                  <a:latin typeface="Cambria Math" panose="02040503050406030204" pitchFamily="18" charset="0"/>
                                </a:rPr>
                                <m:t>𝑖</m:t>
                              </m:r>
                            </m:sub>
                          </m:sSub>
                          <m:d>
                            <m:dPr>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𝑛</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𝑦</m:t>
                                  </m:r>
                                </m:e>
                                <m:sub>
                                  <m:r>
                                    <a:rPr lang="en-US" sz="2400" b="0" i="1" smtClean="0">
                                      <a:latin typeface="Cambria Math" panose="02040503050406030204" pitchFamily="18" charset="0"/>
                                    </a:rPr>
                                    <m:t>𝑚</m:t>
                                  </m:r>
                                </m:sub>
                              </m:sSub>
                            </m:e>
                          </m:d>
                          <m:func>
                            <m:funcPr>
                              <m:ctrlPr>
                                <a:rPr lang="en-US" sz="2400" b="0" i="1" smtClean="0">
                                  <a:latin typeface="Cambria Math" panose="02040503050406030204" pitchFamily="18" charset="0"/>
                                </a:rPr>
                              </m:ctrlPr>
                            </m:funcPr>
                            <m:fName>
                              <m:r>
                                <m:rPr>
                                  <m:sty m:val="p"/>
                                </m:rPr>
                                <a:rPr lang="en-US" sz="2400" b="0" i="0" smtClean="0">
                                  <a:latin typeface="Cambria Math" panose="02040503050406030204" pitchFamily="18" charset="0"/>
                                </a:rPr>
                                <m:t>cos</m:t>
                              </m:r>
                            </m:fName>
                            <m:e>
                              <m:d>
                                <m:dPr>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𝜃</m:t>
                                      </m:r>
                                    </m:e>
                                    <m:sub>
                                      <m:r>
                                        <a:rPr lang="en-US" sz="2400" b="0" i="1" smtClean="0">
                                          <a:latin typeface="Cambria Math" panose="02040503050406030204" pitchFamily="18" charset="0"/>
                                          <a:ea typeface="Cambria Math" panose="02040503050406030204" pitchFamily="18" charset="0"/>
                                        </a:rPr>
                                        <m:t>𝑛𝑚</m:t>
                                      </m:r>
                                    </m:sub>
                                  </m:sSub>
                                </m:e>
                              </m:d>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𝑒</m:t>
                                  </m:r>
                                </m:e>
                                <m:sup>
                                  <m:r>
                                    <a:rPr lang="en-US" sz="2400" b="0" i="1" smtClean="0">
                                      <a:latin typeface="Cambria Math" panose="02040503050406030204" pitchFamily="18" charset="0"/>
                                    </a:rPr>
                                    <m:t>−</m:t>
                                  </m:r>
                                  <m:r>
                                    <a:rPr lang="en-US" sz="2400" b="0" i="1" smtClean="0">
                                      <a:latin typeface="Cambria Math" panose="02040503050406030204" pitchFamily="18" charset="0"/>
                                    </a:rPr>
                                    <m:t>𝑗𝑘</m:t>
                                  </m:r>
                                  <m:func>
                                    <m:funcPr>
                                      <m:ctrlPr>
                                        <a:rPr lang="en-US" sz="2400" b="0" i="1" smtClean="0">
                                          <a:latin typeface="Cambria Math" panose="02040503050406030204" pitchFamily="18" charset="0"/>
                                        </a:rPr>
                                      </m:ctrlPr>
                                    </m:funcPr>
                                    <m:fName>
                                      <m:r>
                                        <m:rPr>
                                          <m:sty m:val="p"/>
                                        </m:rPr>
                                        <a:rPr lang="en-US" sz="2400" b="0" i="0" smtClean="0">
                                          <a:latin typeface="Cambria Math" panose="02040503050406030204" pitchFamily="18" charset="0"/>
                                        </a:rPr>
                                        <m:t>sin</m:t>
                                      </m:r>
                                    </m:fName>
                                    <m:e>
                                      <m:r>
                                        <a:rPr lang="en-US" sz="2400" b="0" i="1" smtClean="0">
                                          <a:latin typeface="Cambria Math" panose="02040503050406030204" pitchFamily="18" charset="0"/>
                                          <a:ea typeface="Cambria Math" panose="02040503050406030204" pitchFamily="18" charset="0"/>
                                        </a:rPr>
                                        <m:t>𝜃</m:t>
                                      </m:r>
                                      <m:d>
                                        <m:dPr>
                                          <m:begChr m:val="["/>
                                          <m:endChr m:val="]"/>
                                          <m:ctrlPr>
                                            <a:rPr lang="en-US" sz="2400" b="0" i="1" smtClean="0">
                                              <a:latin typeface="Cambria Math" panose="02040503050406030204" pitchFamily="18" charset="0"/>
                                              <a:ea typeface="Cambria Math" panose="02040503050406030204" pitchFamily="18" charset="0"/>
                                            </a:rPr>
                                          </m:ctrlPr>
                                        </m:dPr>
                                        <m:e>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𝑥</m:t>
                                              </m:r>
                                            </m:e>
                                            <m:sub>
                                              <m:r>
                                                <a:rPr lang="en-US" sz="2400" b="0" i="1" smtClean="0">
                                                  <a:latin typeface="Cambria Math" panose="02040503050406030204" pitchFamily="18" charset="0"/>
                                                  <a:ea typeface="Cambria Math" panose="02040503050406030204" pitchFamily="18" charset="0"/>
                                                </a:rPr>
                                                <m:t>𝑛</m:t>
                                              </m:r>
                                            </m:sub>
                                          </m:sSub>
                                          <m:func>
                                            <m:funcPr>
                                              <m:ctrlPr>
                                                <a:rPr lang="en-US" sz="2400" b="0" i="1" smtClean="0">
                                                  <a:latin typeface="Cambria Math" panose="02040503050406030204" pitchFamily="18" charset="0"/>
                                                  <a:ea typeface="Cambria Math" panose="02040503050406030204" pitchFamily="18" charset="0"/>
                                                </a:rPr>
                                              </m:ctrlPr>
                                            </m:funcPr>
                                            <m:fName>
                                              <m:r>
                                                <m:rPr>
                                                  <m:sty m:val="p"/>
                                                </m:rPr>
                                                <a:rPr lang="en-US" sz="2400" b="0" i="0" smtClean="0">
                                                  <a:latin typeface="Cambria Math" panose="02040503050406030204" pitchFamily="18" charset="0"/>
                                                  <a:ea typeface="Cambria Math" panose="02040503050406030204" pitchFamily="18" charset="0"/>
                                                </a:rPr>
                                                <m:t>cos</m:t>
                                              </m:r>
                                            </m:fName>
                                            <m:e>
                                              <m:r>
                                                <a:rPr lang="en-US" sz="2400" b="0" i="1" smtClean="0">
                                                  <a:latin typeface="Cambria Math" panose="02040503050406030204" pitchFamily="18" charset="0"/>
                                                  <a:ea typeface="Cambria Math" panose="02040503050406030204" pitchFamily="18" charset="0"/>
                                                </a:rPr>
                                                <m:t>𝜑</m:t>
                                              </m:r>
                                            </m:e>
                                          </m:func>
                                          <m:r>
                                            <a:rPr lang="en-US" sz="2400" b="0" i="1" smtClean="0">
                                              <a:latin typeface="Cambria Math" panose="02040503050406030204" pitchFamily="18" charset="0"/>
                                              <a:ea typeface="Cambria Math" panose="02040503050406030204" pitchFamily="18" charset="0"/>
                                            </a:rPr>
                                            <m:t>+</m:t>
                                          </m:r>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𝑦</m:t>
                                              </m:r>
                                            </m:e>
                                            <m:sub>
                                              <m:r>
                                                <a:rPr lang="en-US" sz="2400" b="0" i="1" smtClean="0">
                                                  <a:latin typeface="Cambria Math" panose="02040503050406030204" pitchFamily="18" charset="0"/>
                                                  <a:ea typeface="Cambria Math" panose="02040503050406030204" pitchFamily="18" charset="0"/>
                                                </a:rPr>
                                                <m:t>𝑚</m:t>
                                              </m:r>
                                            </m:sub>
                                          </m:sSub>
                                          <m:func>
                                            <m:funcPr>
                                              <m:ctrlPr>
                                                <a:rPr lang="en-US" sz="2400" b="0" i="1" smtClean="0">
                                                  <a:latin typeface="Cambria Math" panose="02040503050406030204" pitchFamily="18" charset="0"/>
                                                  <a:ea typeface="Cambria Math" panose="02040503050406030204" pitchFamily="18" charset="0"/>
                                                </a:rPr>
                                              </m:ctrlPr>
                                            </m:funcPr>
                                            <m:fName>
                                              <m:r>
                                                <m:rPr>
                                                  <m:sty m:val="p"/>
                                                </m:rPr>
                                                <a:rPr lang="en-US" sz="2400" b="0" i="0" smtClean="0">
                                                  <a:latin typeface="Cambria Math" panose="02040503050406030204" pitchFamily="18" charset="0"/>
                                                  <a:ea typeface="Cambria Math" panose="02040503050406030204" pitchFamily="18" charset="0"/>
                                                </a:rPr>
                                                <m:t>sin</m:t>
                                              </m:r>
                                            </m:fName>
                                            <m:e>
                                              <m:r>
                                                <a:rPr lang="en-US" sz="2400" b="0" i="1" smtClean="0">
                                                  <a:latin typeface="Cambria Math" panose="02040503050406030204" pitchFamily="18" charset="0"/>
                                                  <a:ea typeface="Cambria Math" panose="02040503050406030204" pitchFamily="18" charset="0"/>
                                                </a:rPr>
                                                <m:t>𝜑</m:t>
                                              </m:r>
                                            </m:e>
                                          </m:func>
                                        </m:e>
                                      </m:d>
                                    </m:e>
                                  </m:func>
                                </m:sup>
                              </m:sSup>
                            </m:e>
                          </m:func>
                        </m:e>
                      </m:nary>
                    </m:oMath>
                  </m:oMathPara>
                </a14:m>
                <a:endParaRPr lang="en-US" sz="2000" dirty="0">
                  <a:latin typeface="BROTHER-1816-BOOK" pitchFamily="2" charset="0"/>
                </a:endParaRPr>
              </a:p>
            </p:txBody>
          </p:sp>
        </mc:Choice>
        <mc:Fallback xmlns="">
          <p:sp>
            <p:nvSpPr>
              <p:cNvPr id="7" name="TextBox 6">
                <a:extLst>
                  <a:ext uri="{FF2B5EF4-FFF2-40B4-BE49-F238E27FC236}">
                    <a16:creationId xmlns:a16="http://schemas.microsoft.com/office/drawing/2014/main" id="{8CD5F80A-21BE-5BF4-C9BF-F03F2E0C3F74}"/>
                  </a:ext>
                </a:extLst>
              </p:cNvPr>
              <p:cNvSpPr txBox="1">
                <a:spLocks noRot="1" noChangeAspect="1" noMove="1" noResize="1" noEditPoints="1" noAdjustHandles="1" noChangeArrowheads="1" noChangeShapeType="1" noTextEdit="1"/>
              </p:cNvSpPr>
              <p:nvPr/>
            </p:nvSpPr>
            <p:spPr>
              <a:xfrm>
                <a:off x="278557" y="1905143"/>
                <a:ext cx="8712013" cy="1159100"/>
              </a:xfrm>
              <a:prstGeom prst="rect">
                <a:avLst/>
              </a:prstGeom>
              <a:blipFill>
                <a:blip r:embed="rId7"/>
                <a:stretch>
                  <a:fillRect/>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B0D10A01-D397-6BEC-4A4B-1A334EEFEB1D}"/>
              </a:ext>
            </a:extLst>
          </p:cNvPr>
          <p:cNvPicPr>
            <a:picLocks noChangeAspect="1"/>
          </p:cNvPicPr>
          <p:nvPr/>
        </p:nvPicPr>
        <p:blipFill>
          <a:blip r:embed="rId8"/>
          <a:stretch>
            <a:fillRect/>
          </a:stretch>
        </p:blipFill>
        <p:spPr>
          <a:xfrm>
            <a:off x="559514" y="4014909"/>
            <a:ext cx="2190750" cy="1314450"/>
          </a:xfrm>
          <a:prstGeom prst="rect">
            <a:avLst/>
          </a:prstGeom>
        </p:spPr>
      </p:pic>
      <p:sp>
        <p:nvSpPr>
          <p:cNvPr id="13" name="Slide Number Placeholder 13">
            <a:extLst>
              <a:ext uri="{FF2B5EF4-FFF2-40B4-BE49-F238E27FC236}">
                <a16:creationId xmlns:a16="http://schemas.microsoft.com/office/drawing/2014/main" id="{9A0B26A7-EC76-8E53-59A7-3EC5F871250D}"/>
              </a:ext>
            </a:extLst>
          </p:cNvPr>
          <p:cNvSpPr txBox="1">
            <a:spLocks/>
          </p:cNvSpPr>
          <p:nvPr/>
        </p:nvSpPr>
        <p:spPr>
          <a:xfrm>
            <a:off x="11704319" y="6468600"/>
            <a:ext cx="487682" cy="365125"/>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dirty="0"/>
              <a:t> </a:t>
            </a:r>
            <a:fld id="{4A3F4FF3-C51F-064A-B1CB-23BD21A301F8}" type="slidenum">
              <a:rPr lang="fr-FR" smtClean="0"/>
              <a:pPr/>
              <a:t>21</a:t>
            </a:fld>
            <a:endParaRPr lang="fr-FR" dirty="0"/>
          </a:p>
        </p:txBody>
      </p:sp>
      <p:sp>
        <p:nvSpPr>
          <p:cNvPr id="17" name="TextBox 16">
            <a:extLst>
              <a:ext uri="{FF2B5EF4-FFF2-40B4-BE49-F238E27FC236}">
                <a16:creationId xmlns:a16="http://schemas.microsoft.com/office/drawing/2014/main" id="{7DB13620-C74E-6D58-D523-FE040EB412E9}"/>
              </a:ext>
            </a:extLst>
          </p:cNvPr>
          <p:cNvSpPr txBox="1"/>
          <p:nvPr/>
        </p:nvSpPr>
        <p:spPr>
          <a:xfrm>
            <a:off x="4928652" y="5635839"/>
            <a:ext cx="368488" cy="276999"/>
          </a:xfrm>
          <a:prstGeom prst="rect">
            <a:avLst/>
          </a:prstGeom>
          <a:noFill/>
        </p:spPr>
        <p:txBody>
          <a:bodyPr wrap="square">
            <a:spAutoFit/>
          </a:bodyPr>
          <a:lstStyle/>
          <a:p>
            <a:r>
              <a:rPr lang="en-US" sz="1200" dirty="0"/>
              <a:t>[2]</a:t>
            </a:r>
          </a:p>
        </p:txBody>
      </p:sp>
      <p:sp>
        <p:nvSpPr>
          <p:cNvPr id="18" name="TextBox 17">
            <a:extLst>
              <a:ext uri="{FF2B5EF4-FFF2-40B4-BE49-F238E27FC236}">
                <a16:creationId xmlns:a16="http://schemas.microsoft.com/office/drawing/2014/main" id="{A6699B71-925A-10D6-E266-9C67513832A6}"/>
              </a:ext>
            </a:extLst>
          </p:cNvPr>
          <p:cNvSpPr txBox="1"/>
          <p:nvPr/>
        </p:nvSpPr>
        <p:spPr>
          <a:xfrm>
            <a:off x="9761816" y="5591660"/>
            <a:ext cx="368488" cy="276999"/>
          </a:xfrm>
          <a:prstGeom prst="rect">
            <a:avLst/>
          </a:prstGeom>
          <a:noFill/>
        </p:spPr>
        <p:txBody>
          <a:bodyPr wrap="square">
            <a:spAutoFit/>
          </a:bodyPr>
          <a:lstStyle/>
          <a:p>
            <a:r>
              <a:rPr lang="en-US" sz="1200" dirty="0"/>
              <a:t>[1]</a:t>
            </a:r>
          </a:p>
        </p:txBody>
      </p:sp>
      <p:sp>
        <p:nvSpPr>
          <p:cNvPr id="4" name="TextBox 3">
            <a:extLst>
              <a:ext uri="{FF2B5EF4-FFF2-40B4-BE49-F238E27FC236}">
                <a16:creationId xmlns:a16="http://schemas.microsoft.com/office/drawing/2014/main" id="{5985F4BB-CA35-37A3-1CCE-CE304C952860}"/>
              </a:ext>
            </a:extLst>
          </p:cNvPr>
          <p:cNvSpPr txBox="1"/>
          <p:nvPr/>
        </p:nvSpPr>
        <p:spPr>
          <a:xfrm>
            <a:off x="-90624" y="6004615"/>
            <a:ext cx="12282624" cy="892552"/>
          </a:xfrm>
          <a:prstGeom prst="rect">
            <a:avLst/>
          </a:prstGeom>
          <a:noFill/>
        </p:spPr>
        <p:txBody>
          <a:bodyPr wrap="square">
            <a:spAutoFit/>
          </a:bodyPr>
          <a:lstStyle/>
          <a:p>
            <a:r>
              <a:rPr lang="en-US" sz="1300" dirty="0"/>
              <a:t>[1]	H. Yang, X. Cao, F. Yang, J. Gao, S. Xu, and M. Li, “OPEN A programmable </a:t>
            </a:r>
            <a:r>
              <a:rPr lang="en-US" sz="1300" dirty="0" err="1"/>
              <a:t>metasurface</a:t>
            </a:r>
            <a:r>
              <a:rPr lang="en-US" sz="1300" dirty="0"/>
              <a:t> with dynamic polarization , scattering and focusing control,” Nat. Publ. Gr., no. October, pp. 1–11, 2016.</a:t>
            </a:r>
          </a:p>
          <a:p>
            <a:r>
              <a:rPr lang="en-US" sz="1300" dirty="0"/>
              <a:t>[2]	R. Fara, P. </a:t>
            </a:r>
            <a:r>
              <a:rPr lang="en-US" sz="1300" dirty="0" err="1"/>
              <a:t>Ratajczak</a:t>
            </a:r>
            <a:r>
              <a:rPr lang="en-US" sz="1300" dirty="0"/>
              <a:t>, A. </a:t>
            </a:r>
            <a:r>
              <a:rPr lang="en-US" sz="1300" dirty="0" err="1"/>
              <a:t>Ourir</a:t>
            </a:r>
            <a:r>
              <a:rPr lang="en-US" sz="1300" dirty="0"/>
              <a:t>, M. Di Renzo, and J. De Rosny, “6G : THE PARADIGM FOR FUTURE WIRELESS COMMUNICATIONS A Prototype of Reconfigurable Intelligent Surface with Continuous Control of the Reflection Phase,” no. February, pp. 70–77, 2022.</a:t>
            </a:r>
          </a:p>
        </p:txBody>
      </p:sp>
    </p:spTree>
    <p:extLst>
      <p:ext uri="{BB962C8B-B14F-4D97-AF65-F5344CB8AC3E}">
        <p14:creationId xmlns:p14="http://schemas.microsoft.com/office/powerpoint/2010/main" val="26214385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F351686-F39A-4E31-6E7E-140327DFC0F5}"/>
              </a:ext>
            </a:extLst>
          </p:cNvPr>
          <p:cNvSpPr txBox="1">
            <a:spLocks/>
          </p:cNvSpPr>
          <p:nvPr/>
        </p:nvSpPr>
        <p:spPr>
          <a:xfrm>
            <a:off x="2017912" y="1915600"/>
            <a:ext cx="8156175" cy="3026800"/>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15000" dirty="0">
                <a:solidFill>
                  <a:srgbClr val="0096BC"/>
                </a:solidFill>
                <a:latin typeface="BROTHER-1816-THIN" pitchFamily="2" charset="0"/>
              </a:rPr>
              <a:t>Thank You</a:t>
            </a:r>
          </a:p>
        </p:txBody>
      </p:sp>
      <mc:AlternateContent xmlns:mc="http://schemas.openxmlformats.org/markup-compatibility/2006" xmlns:p14="http://schemas.microsoft.com/office/powerpoint/2010/main">
        <mc:Choice Requires="p14">
          <p:contentPart p14:bwMode="auto" r:id="rId3">
            <p14:nvContentPartPr>
              <p14:cNvPr id="6" name="Input penna 5">
                <a:extLst>
                  <a:ext uri="{FF2B5EF4-FFF2-40B4-BE49-F238E27FC236}">
                    <a16:creationId xmlns:a16="http://schemas.microsoft.com/office/drawing/2014/main" id="{5BA554B9-E62A-745F-4BA7-AF5C8BAD4385}"/>
                  </a:ext>
                </a:extLst>
              </p14:cNvPr>
              <p14:cNvContentPartPr/>
              <p14:nvPr/>
            </p14:nvContentPartPr>
            <p14:xfrm>
              <a:off x="7185618" y="3278698"/>
              <a:ext cx="360" cy="360"/>
            </p14:xfrm>
          </p:contentPart>
        </mc:Choice>
        <mc:Fallback xmlns="">
          <p:pic>
            <p:nvPicPr>
              <p:cNvPr id="6" name="Input penna 5">
                <a:extLst>
                  <a:ext uri="{FF2B5EF4-FFF2-40B4-BE49-F238E27FC236}">
                    <a16:creationId xmlns:a16="http://schemas.microsoft.com/office/drawing/2014/main" id="{5BA554B9-E62A-745F-4BA7-AF5C8BAD4385}"/>
                  </a:ext>
                </a:extLst>
              </p:cNvPr>
              <p:cNvPicPr/>
              <p:nvPr/>
            </p:nvPicPr>
            <p:blipFill>
              <a:blip r:embed="rId4"/>
              <a:stretch>
                <a:fillRect/>
              </a:stretch>
            </p:blipFill>
            <p:spPr>
              <a:xfrm>
                <a:off x="7167618" y="3260698"/>
                <a:ext cx="36000" cy="36000"/>
              </a:xfrm>
              <a:prstGeom prst="rect">
                <a:avLst/>
              </a:prstGeom>
            </p:spPr>
          </p:pic>
        </mc:Fallback>
      </mc:AlternateContent>
      <p:grpSp>
        <p:nvGrpSpPr>
          <p:cNvPr id="10" name="Group 9">
            <a:extLst>
              <a:ext uri="{FF2B5EF4-FFF2-40B4-BE49-F238E27FC236}">
                <a16:creationId xmlns:a16="http://schemas.microsoft.com/office/drawing/2014/main" id="{64497C3A-364E-D428-78CD-6C42943EF37B}"/>
              </a:ext>
            </a:extLst>
          </p:cNvPr>
          <p:cNvGrpSpPr/>
          <p:nvPr/>
        </p:nvGrpSpPr>
        <p:grpSpPr>
          <a:xfrm>
            <a:off x="1382517" y="6249099"/>
            <a:ext cx="4182544" cy="507521"/>
            <a:chOff x="1382517" y="6249099"/>
            <a:chExt cx="4182544" cy="507521"/>
          </a:xfrm>
        </p:grpSpPr>
        <p:pic>
          <p:nvPicPr>
            <p:cNvPr id="11" name="Picture 2" descr="inria">
              <a:extLst>
                <a:ext uri="{FF2B5EF4-FFF2-40B4-BE49-F238E27FC236}">
                  <a16:creationId xmlns:a16="http://schemas.microsoft.com/office/drawing/2014/main" id="{3A027A01-04AA-233F-194E-C902F807788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32542" b="28537"/>
            <a:stretch/>
          </p:blipFill>
          <p:spPr bwMode="auto">
            <a:xfrm>
              <a:off x="1382517" y="6269068"/>
              <a:ext cx="1252682" cy="487552"/>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DD1D22A2-24A1-8962-602C-40F29B6C5D24}"/>
                </a:ext>
              </a:extLst>
            </p:cNvPr>
            <p:cNvPicPr>
              <a:picLocks noChangeAspect="1"/>
            </p:cNvPicPr>
            <p:nvPr/>
          </p:nvPicPr>
          <p:blipFill>
            <a:blip r:embed="rId6"/>
            <a:stretch>
              <a:fillRect/>
            </a:stretch>
          </p:blipFill>
          <p:spPr>
            <a:xfrm>
              <a:off x="4660731" y="6249099"/>
              <a:ext cx="904330" cy="487552"/>
            </a:xfrm>
            <a:prstGeom prst="rect">
              <a:avLst/>
            </a:prstGeom>
          </p:spPr>
        </p:pic>
      </p:grpSp>
      <p:sp>
        <p:nvSpPr>
          <p:cNvPr id="14" name="Slide Number Placeholder 13">
            <a:extLst>
              <a:ext uri="{FF2B5EF4-FFF2-40B4-BE49-F238E27FC236}">
                <a16:creationId xmlns:a16="http://schemas.microsoft.com/office/drawing/2014/main" id="{E2497B15-2F18-97EF-A318-C4EFD28B288E}"/>
              </a:ext>
            </a:extLst>
          </p:cNvPr>
          <p:cNvSpPr txBox="1">
            <a:spLocks/>
          </p:cNvSpPr>
          <p:nvPr/>
        </p:nvSpPr>
        <p:spPr>
          <a:xfrm>
            <a:off x="11704319" y="6468600"/>
            <a:ext cx="487682" cy="365125"/>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dirty="0"/>
              <a:t> </a:t>
            </a:r>
            <a:fld id="{4A3F4FF3-C51F-064A-B1CB-23BD21A301F8}" type="slidenum">
              <a:rPr lang="fr-FR" smtClean="0"/>
              <a:pPr/>
              <a:t>22</a:t>
            </a:fld>
            <a:endParaRPr lang="fr-FR" dirty="0"/>
          </a:p>
        </p:txBody>
      </p:sp>
    </p:spTree>
    <p:extLst>
      <p:ext uri="{BB962C8B-B14F-4D97-AF65-F5344CB8AC3E}">
        <p14:creationId xmlns:p14="http://schemas.microsoft.com/office/powerpoint/2010/main" val="16075604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B905309-A5AB-AA64-D035-D9BF266D8CEC}"/>
              </a:ext>
            </a:extLst>
          </p:cNvPr>
          <p:cNvSpPr txBox="1"/>
          <p:nvPr/>
        </p:nvSpPr>
        <p:spPr>
          <a:xfrm>
            <a:off x="0" y="6356350"/>
            <a:ext cx="12192000" cy="492443"/>
          </a:xfrm>
          <a:prstGeom prst="rect">
            <a:avLst/>
          </a:prstGeom>
          <a:noFill/>
        </p:spPr>
        <p:txBody>
          <a:bodyPr wrap="square">
            <a:spAutoFit/>
          </a:bodyPr>
          <a:lstStyle/>
          <a:p>
            <a:r>
              <a:rPr lang="en-US" sz="1300" dirty="0"/>
              <a:t>[1]	R. Fara, P. </a:t>
            </a:r>
            <a:r>
              <a:rPr lang="en-US" sz="1300" dirty="0" err="1"/>
              <a:t>Ratajczak</a:t>
            </a:r>
            <a:r>
              <a:rPr lang="en-US" sz="1300" dirty="0"/>
              <a:t>, A. </a:t>
            </a:r>
            <a:r>
              <a:rPr lang="en-US" sz="1300" dirty="0" err="1"/>
              <a:t>Ourir</a:t>
            </a:r>
            <a:r>
              <a:rPr lang="en-US" sz="1300" dirty="0"/>
              <a:t>, M. Di Renzo, and J. De Rosny, “6G : THE PARADIGM FOR FUTURE WIRELESS COMMUNICATIONS A Prototype of Reconfigurable Intelligent Surface with Continuous Control of the Reflection Phase,” no. February, pp. 70–77, 2022.</a:t>
            </a:r>
          </a:p>
        </p:txBody>
      </p:sp>
      <p:sp>
        <p:nvSpPr>
          <p:cNvPr id="5" name="Titre 1">
            <a:extLst>
              <a:ext uri="{FF2B5EF4-FFF2-40B4-BE49-F238E27FC236}">
                <a16:creationId xmlns:a16="http://schemas.microsoft.com/office/drawing/2014/main" id="{F939ED44-CB93-F6FC-4B3E-5EBEADD2A07E}"/>
              </a:ext>
            </a:extLst>
          </p:cNvPr>
          <p:cNvSpPr txBox="1">
            <a:spLocks/>
          </p:cNvSpPr>
          <p:nvPr/>
        </p:nvSpPr>
        <p:spPr>
          <a:xfrm>
            <a:off x="785947" y="365125"/>
            <a:ext cx="10918371"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dirty="0">
                <a:solidFill>
                  <a:srgbClr val="0096BC"/>
                </a:solidFill>
                <a:latin typeface="BROTHER-1816-THIN" pitchFamily="2" charset="0"/>
              </a:rPr>
              <a:t>PIN Diode Model</a:t>
            </a:r>
          </a:p>
        </p:txBody>
      </p:sp>
      <mc:AlternateContent xmlns:mc="http://schemas.openxmlformats.org/markup-compatibility/2006" xmlns:p14="http://schemas.microsoft.com/office/powerpoint/2010/main">
        <mc:Choice Requires="p14">
          <p:contentPart p14:bwMode="auto" r:id="rId3">
            <p14:nvContentPartPr>
              <p14:cNvPr id="6" name="Input penna 5">
                <a:extLst>
                  <a:ext uri="{FF2B5EF4-FFF2-40B4-BE49-F238E27FC236}">
                    <a16:creationId xmlns:a16="http://schemas.microsoft.com/office/drawing/2014/main" id="{D4E84AB3-CEEB-A0FE-50BC-F9D3CDF9B751}"/>
                  </a:ext>
                </a:extLst>
              </p14:cNvPr>
              <p14:cNvContentPartPr/>
              <p14:nvPr/>
            </p14:nvContentPartPr>
            <p14:xfrm>
              <a:off x="7185618" y="3278698"/>
              <a:ext cx="360" cy="360"/>
            </p14:xfrm>
          </p:contentPart>
        </mc:Choice>
        <mc:Fallback xmlns="">
          <p:pic>
            <p:nvPicPr>
              <p:cNvPr id="6" name="Input penna 5">
                <a:extLst>
                  <a:ext uri="{FF2B5EF4-FFF2-40B4-BE49-F238E27FC236}">
                    <a16:creationId xmlns:a16="http://schemas.microsoft.com/office/drawing/2014/main" id="{D4E84AB3-CEEB-A0FE-50BC-F9D3CDF9B751}"/>
                  </a:ext>
                </a:extLst>
              </p:cNvPr>
              <p:cNvPicPr/>
              <p:nvPr/>
            </p:nvPicPr>
            <p:blipFill>
              <a:blip r:embed="rId4"/>
              <a:stretch>
                <a:fillRect/>
              </a:stretch>
            </p:blipFill>
            <p:spPr>
              <a:xfrm>
                <a:off x="7167618" y="3260698"/>
                <a:ext cx="36000" cy="36000"/>
              </a:xfrm>
              <a:prstGeom prst="rect">
                <a:avLst/>
              </a:prstGeom>
            </p:spPr>
          </p:pic>
        </mc:Fallback>
      </mc:AlternateContent>
      <p:sp>
        <p:nvSpPr>
          <p:cNvPr id="7" name="TextBox 6">
            <a:extLst>
              <a:ext uri="{FF2B5EF4-FFF2-40B4-BE49-F238E27FC236}">
                <a16:creationId xmlns:a16="http://schemas.microsoft.com/office/drawing/2014/main" id="{F6F3DF86-4F80-7781-B327-F0FDDA9A6837}"/>
              </a:ext>
            </a:extLst>
          </p:cNvPr>
          <p:cNvSpPr txBox="1"/>
          <p:nvPr/>
        </p:nvSpPr>
        <p:spPr>
          <a:xfrm>
            <a:off x="983225" y="1744895"/>
            <a:ext cx="6729461" cy="1015663"/>
          </a:xfrm>
          <a:prstGeom prst="rect">
            <a:avLst/>
          </a:prstGeom>
          <a:noFill/>
        </p:spPr>
        <p:txBody>
          <a:bodyPr wrap="square">
            <a:spAutoFit/>
          </a:bodyPr>
          <a:lstStyle/>
          <a:p>
            <a:pPr marL="285750" indent="-285750">
              <a:buFont typeface="Wingdings" panose="05000000000000000000" pitchFamily="2" charset="2"/>
              <a:buChar char="q"/>
            </a:pPr>
            <a:r>
              <a:rPr lang="en-US" sz="2000" dirty="0">
                <a:latin typeface="BROTHER-1816-BOOK" pitchFamily="2" charset="0"/>
              </a:rPr>
              <a:t>Discrete phase shifts based on diodes states</a:t>
            </a:r>
          </a:p>
          <a:p>
            <a:pPr marL="285750" indent="-285750">
              <a:buFont typeface="Wingdings" panose="05000000000000000000" pitchFamily="2" charset="2"/>
              <a:buChar char="q"/>
            </a:pPr>
            <a:r>
              <a:rPr lang="en-US" sz="2000" dirty="0">
                <a:latin typeface="BROTHER-1816-BOOK" pitchFamily="2" charset="0"/>
              </a:rPr>
              <a:t>Discrete elements impedance values, depending on the element architecture and diode state</a:t>
            </a:r>
          </a:p>
        </p:txBody>
      </p:sp>
      <p:pic>
        <p:nvPicPr>
          <p:cNvPr id="11" name="Picture 10">
            <a:extLst>
              <a:ext uri="{FF2B5EF4-FFF2-40B4-BE49-F238E27FC236}">
                <a16:creationId xmlns:a16="http://schemas.microsoft.com/office/drawing/2014/main" id="{983DB5EC-543A-E72D-AA8A-6E29B1AA9D9D}"/>
              </a:ext>
            </a:extLst>
          </p:cNvPr>
          <p:cNvPicPr>
            <a:picLocks noChangeAspect="1"/>
          </p:cNvPicPr>
          <p:nvPr/>
        </p:nvPicPr>
        <p:blipFill>
          <a:blip r:embed="rId5"/>
          <a:stretch>
            <a:fillRect/>
          </a:stretch>
        </p:blipFill>
        <p:spPr>
          <a:xfrm>
            <a:off x="149046" y="3698212"/>
            <a:ext cx="8199078" cy="2403311"/>
          </a:xfrm>
          <a:prstGeom prst="rect">
            <a:avLst/>
          </a:prstGeom>
        </p:spPr>
      </p:pic>
      <p:pic>
        <p:nvPicPr>
          <p:cNvPr id="12" name="Picture 11">
            <a:extLst>
              <a:ext uri="{FF2B5EF4-FFF2-40B4-BE49-F238E27FC236}">
                <a16:creationId xmlns:a16="http://schemas.microsoft.com/office/drawing/2014/main" id="{B39787A2-820F-71CB-6023-FEA75EC8AFE2}"/>
              </a:ext>
            </a:extLst>
          </p:cNvPr>
          <p:cNvPicPr>
            <a:picLocks noChangeAspect="1"/>
          </p:cNvPicPr>
          <p:nvPr/>
        </p:nvPicPr>
        <p:blipFill>
          <a:blip r:embed="rId6"/>
          <a:stretch>
            <a:fillRect/>
          </a:stretch>
        </p:blipFill>
        <p:spPr>
          <a:xfrm>
            <a:off x="7361657" y="128297"/>
            <a:ext cx="4764080" cy="2295277"/>
          </a:xfrm>
          <a:prstGeom prst="rect">
            <a:avLst/>
          </a:prstGeom>
        </p:spPr>
      </p:pic>
      <p:pic>
        <p:nvPicPr>
          <p:cNvPr id="13" name="Picture 12">
            <a:extLst>
              <a:ext uri="{FF2B5EF4-FFF2-40B4-BE49-F238E27FC236}">
                <a16:creationId xmlns:a16="http://schemas.microsoft.com/office/drawing/2014/main" id="{B5C11402-8A0A-2AC7-B840-AE4DC798D266}"/>
              </a:ext>
            </a:extLst>
          </p:cNvPr>
          <p:cNvPicPr>
            <a:picLocks noChangeAspect="1"/>
          </p:cNvPicPr>
          <p:nvPr/>
        </p:nvPicPr>
        <p:blipFill>
          <a:blip r:embed="rId7"/>
          <a:stretch>
            <a:fillRect/>
          </a:stretch>
        </p:blipFill>
        <p:spPr>
          <a:xfrm>
            <a:off x="9349988" y="2423574"/>
            <a:ext cx="2190750" cy="1314450"/>
          </a:xfrm>
          <a:prstGeom prst="rect">
            <a:avLst/>
          </a:prstGeom>
        </p:spPr>
      </p:pic>
      <p:sp>
        <p:nvSpPr>
          <p:cNvPr id="14" name="Slide Number Placeholder 13">
            <a:extLst>
              <a:ext uri="{FF2B5EF4-FFF2-40B4-BE49-F238E27FC236}">
                <a16:creationId xmlns:a16="http://schemas.microsoft.com/office/drawing/2014/main" id="{7D7A54BD-2456-7788-FDB8-AF24A7634B37}"/>
              </a:ext>
            </a:extLst>
          </p:cNvPr>
          <p:cNvSpPr txBox="1">
            <a:spLocks/>
          </p:cNvSpPr>
          <p:nvPr/>
        </p:nvSpPr>
        <p:spPr>
          <a:xfrm>
            <a:off x="11704319" y="6480632"/>
            <a:ext cx="487682" cy="365125"/>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dirty="0"/>
              <a:t> </a:t>
            </a:r>
            <a:fld id="{4A3F4FF3-C51F-064A-B1CB-23BD21A301F8}" type="slidenum">
              <a:rPr lang="fr-FR" smtClean="0"/>
              <a:pPr/>
              <a:t>23</a:t>
            </a:fld>
            <a:endParaRPr lang="fr-FR" dirty="0"/>
          </a:p>
        </p:txBody>
      </p:sp>
      <p:sp>
        <p:nvSpPr>
          <p:cNvPr id="15" name="TextBox 14">
            <a:extLst>
              <a:ext uri="{FF2B5EF4-FFF2-40B4-BE49-F238E27FC236}">
                <a16:creationId xmlns:a16="http://schemas.microsoft.com/office/drawing/2014/main" id="{3BE3FE5F-8793-05F3-9C74-7B0593119277}"/>
              </a:ext>
            </a:extLst>
          </p:cNvPr>
          <p:cNvSpPr txBox="1"/>
          <p:nvPr/>
        </p:nvSpPr>
        <p:spPr>
          <a:xfrm>
            <a:off x="7899495" y="2374518"/>
            <a:ext cx="368488" cy="276999"/>
          </a:xfrm>
          <a:prstGeom prst="rect">
            <a:avLst/>
          </a:prstGeom>
          <a:noFill/>
        </p:spPr>
        <p:txBody>
          <a:bodyPr wrap="square">
            <a:spAutoFit/>
          </a:bodyPr>
          <a:lstStyle/>
          <a:p>
            <a:r>
              <a:rPr lang="en-US" sz="1200" dirty="0"/>
              <a:t>[1]</a:t>
            </a:r>
          </a:p>
        </p:txBody>
      </p:sp>
    </p:spTree>
    <p:extLst>
      <p:ext uri="{BB962C8B-B14F-4D97-AF65-F5344CB8AC3E}">
        <p14:creationId xmlns:p14="http://schemas.microsoft.com/office/powerpoint/2010/main" val="8643349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F351686-F39A-4E31-6E7E-140327DFC0F5}"/>
              </a:ext>
            </a:extLst>
          </p:cNvPr>
          <p:cNvSpPr txBox="1">
            <a:spLocks/>
          </p:cNvSpPr>
          <p:nvPr/>
        </p:nvSpPr>
        <p:spPr>
          <a:xfrm>
            <a:off x="785947" y="365125"/>
            <a:ext cx="10918371"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dirty="0">
                <a:solidFill>
                  <a:srgbClr val="0096BC"/>
                </a:solidFill>
                <a:latin typeface="BROTHER-1816-THIN" pitchFamily="2" charset="0"/>
              </a:rPr>
              <a:t>PIN Diode Model</a:t>
            </a:r>
          </a:p>
        </p:txBody>
      </p:sp>
      <mc:AlternateContent xmlns:mc="http://schemas.openxmlformats.org/markup-compatibility/2006" xmlns:p14="http://schemas.microsoft.com/office/powerpoint/2010/main">
        <mc:Choice Requires="p14">
          <p:contentPart p14:bwMode="auto" r:id="rId3">
            <p14:nvContentPartPr>
              <p14:cNvPr id="6" name="Input penna 5">
                <a:extLst>
                  <a:ext uri="{FF2B5EF4-FFF2-40B4-BE49-F238E27FC236}">
                    <a16:creationId xmlns:a16="http://schemas.microsoft.com/office/drawing/2014/main" id="{5BA554B9-E62A-745F-4BA7-AF5C8BAD4385}"/>
                  </a:ext>
                </a:extLst>
              </p14:cNvPr>
              <p14:cNvContentPartPr/>
              <p14:nvPr/>
            </p14:nvContentPartPr>
            <p14:xfrm>
              <a:off x="7185618" y="3278698"/>
              <a:ext cx="360" cy="360"/>
            </p14:xfrm>
          </p:contentPart>
        </mc:Choice>
        <mc:Fallback xmlns="">
          <p:pic>
            <p:nvPicPr>
              <p:cNvPr id="6" name="Input penna 5">
                <a:extLst>
                  <a:ext uri="{FF2B5EF4-FFF2-40B4-BE49-F238E27FC236}">
                    <a16:creationId xmlns:a16="http://schemas.microsoft.com/office/drawing/2014/main" id="{5BA554B9-E62A-745F-4BA7-AF5C8BAD4385}"/>
                  </a:ext>
                </a:extLst>
              </p:cNvPr>
              <p:cNvPicPr/>
              <p:nvPr/>
            </p:nvPicPr>
            <p:blipFill>
              <a:blip r:embed="rId4"/>
              <a:stretch>
                <a:fillRect/>
              </a:stretch>
            </p:blipFill>
            <p:spPr>
              <a:xfrm>
                <a:off x="7167618" y="3260698"/>
                <a:ext cx="36000" cy="36000"/>
              </a:xfrm>
              <a:prstGeom prst="rect">
                <a:avLst/>
              </a:prstGeom>
            </p:spPr>
          </p:pic>
        </mc:Fallback>
      </mc:AlternateContent>
      <p:pic>
        <p:nvPicPr>
          <p:cNvPr id="9" name="Picture 8">
            <a:extLst>
              <a:ext uri="{FF2B5EF4-FFF2-40B4-BE49-F238E27FC236}">
                <a16:creationId xmlns:a16="http://schemas.microsoft.com/office/drawing/2014/main" id="{8BD5A21D-4634-A027-EEEA-EE50F13B3357}"/>
              </a:ext>
            </a:extLst>
          </p:cNvPr>
          <p:cNvPicPr>
            <a:picLocks noChangeAspect="1"/>
          </p:cNvPicPr>
          <p:nvPr/>
        </p:nvPicPr>
        <p:blipFill>
          <a:blip r:embed="rId5"/>
          <a:stretch>
            <a:fillRect/>
          </a:stretch>
        </p:blipFill>
        <p:spPr>
          <a:xfrm>
            <a:off x="7361657" y="128297"/>
            <a:ext cx="4764080" cy="2295277"/>
          </a:xfrm>
          <a:prstGeom prst="rect">
            <a:avLst/>
          </a:prstGeom>
        </p:spPr>
      </p:pic>
      <p:pic>
        <p:nvPicPr>
          <p:cNvPr id="11" name="Picture 10">
            <a:extLst>
              <a:ext uri="{FF2B5EF4-FFF2-40B4-BE49-F238E27FC236}">
                <a16:creationId xmlns:a16="http://schemas.microsoft.com/office/drawing/2014/main" id="{B0D10A01-D397-6BEC-4A4B-1A334EEFEB1D}"/>
              </a:ext>
            </a:extLst>
          </p:cNvPr>
          <p:cNvPicPr>
            <a:picLocks noChangeAspect="1"/>
          </p:cNvPicPr>
          <p:nvPr/>
        </p:nvPicPr>
        <p:blipFill>
          <a:blip r:embed="rId6"/>
          <a:stretch>
            <a:fillRect/>
          </a:stretch>
        </p:blipFill>
        <p:spPr>
          <a:xfrm>
            <a:off x="9349988" y="2423574"/>
            <a:ext cx="2190750" cy="1314450"/>
          </a:xfrm>
          <a:prstGeom prst="rect">
            <a:avLst/>
          </a:prstGeom>
        </p:spPr>
      </p:pic>
      <p:pic>
        <p:nvPicPr>
          <p:cNvPr id="4" name="Picture 3">
            <a:extLst>
              <a:ext uri="{FF2B5EF4-FFF2-40B4-BE49-F238E27FC236}">
                <a16:creationId xmlns:a16="http://schemas.microsoft.com/office/drawing/2014/main" id="{00EDB690-5747-1A60-C5D2-FBC1E0C1BD80}"/>
              </a:ext>
            </a:extLst>
          </p:cNvPr>
          <p:cNvPicPr>
            <a:picLocks noChangeAspect="1"/>
          </p:cNvPicPr>
          <p:nvPr/>
        </p:nvPicPr>
        <p:blipFill>
          <a:blip r:embed="rId7"/>
          <a:stretch>
            <a:fillRect/>
          </a:stretch>
        </p:blipFill>
        <p:spPr>
          <a:xfrm>
            <a:off x="1240255" y="1429290"/>
            <a:ext cx="5315016" cy="4617467"/>
          </a:xfrm>
          <a:prstGeom prst="rect">
            <a:avLst/>
          </a:prstGeom>
        </p:spPr>
      </p:pic>
      <p:sp>
        <p:nvSpPr>
          <p:cNvPr id="10" name="Slide Number Placeholder 13">
            <a:extLst>
              <a:ext uri="{FF2B5EF4-FFF2-40B4-BE49-F238E27FC236}">
                <a16:creationId xmlns:a16="http://schemas.microsoft.com/office/drawing/2014/main" id="{8A5E84D2-2682-8DB2-4AB9-D3C28BA7949E}"/>
              </a:ext>
            </a:extLst>
          </p:cNvPr>
          <p:cNvSpPr txBox="1">
            <a:spLocks/>
          </p:cNvSpPr>
          <p:nvPr/>
        </p:nvSpPr>
        <p:spPr>
          <a:xfrm>
            <a:off x="11704319" y="6468600"/>
            <a:ext cx="487682" cy="365125"/>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dirty="0"/>
              <a:t> </a:t>
            </a:r>
            <a:fld id="{4A3F4FF3-C51F-064A-B1CB-23BD21A301F8}" type="slidenum">
              <a:rPr lang="fr-FR" smtClean="0"/>
              <a:pPr/>
              <a:t>24</a:t>
            </a:fld>
            <a:endParaRPr lang="fr-FR" dirty="0"/>
          </a:p>
        </p:txBody>
      </p:sp>
      <p:sp>
        <p:nvSpPr>
          <p:cNvPr id="12" name="TextBox 11">
            <a:extLst>
              <a:ext uri="{FF2B5EF4-FFF2-40B4-BE49-F238E27FC236}">
                <a16:creationId xmlns:a16="http://schemas.microsoft.com/office/drawing/2014/main" id="{D7FCF976-A415-44DB-FC81-6C7A4C200045}"/>
              </a:ext>
            </a:extLst>
          </p:cNvPr>
          <p:cNvSpPr txBox="1"/>
          <p:nvPr/>
        </p:nvSpPr>
        <p:spPr>
          <a:xfrm>
            <a:off x="7899495" y="2374518"/>
            <a:ext cx="368488" cy="276999"/>
          </a:xfrm>
          <a:prstGeom prst="rect">
            <a:avLst/>
          </a:prstGeom>
          <a:noFill/>
        </p:spPr>
        <p:txBody>
          <a:bodyPr wrap="square">
            <a:spAutoFit/>
          </a:bodyPr>
          <a:lstStyle/>
          <a:p>
            <a:r>
              <a:rPr lang="en-US" sz="1200" dirty="0"/>
              <a:t>[1]</a:t>
            </a:r>
          </a:p>
        </p:txBody>
      </p:sp>
      <p:sp>
        <p:nvSpPr>
          <p:cNvPr id="13" name="TextBox 12">
            <a:extLst>
              <a:ext uri="{FF2B5EF4-FFF2-40B4-BE49-F238E27FC236}">
                <a16:creationId xmlns:a16="http://schemas.microsoft.com/office/drawing/2014/main" id="{38D3C51F-7E49-DD82-0C69-CED429072B6D}"/>
              </a:ext>
            </a:extLst>
          </p:cNvPr>
          <p:cNvSpPr txBox="1"/>
          <p:nvPr/>
        </p:nvSpPr>
        <p:spPr>
          <a:xfrm>
            <a:off x="4030384" y="6022825"/>
            <a:ext cx="368488" cy="276999"/>
          </a:xfrm>
          <a:prstGeom prst="rect">
            <a:avLst/>
          </a:prstGeom>
          <a:noFill/>
        </p:spPr>
        <p:txBody>
          <a:bodyPr wrap="square">
            <a:spAutoFit/>
          </a:bodyPr>
          <a:lstStyle/>
          <a:p>
            <a:r>
              <a:rPr lang="en-US" sz="1200" dirty="0"/>
              <a:t>[1]</a:t>
            </a:r>
          </a:p>
        </p:txBody>
      </p:sp>
      <p:sp>
        <p:nvSpPr>
          <p:cNvPr id="3" name="TextBox 2">
            <a:extLst>
              <a:ext uri="{FF2B5EF4-FFF2-40B4-BE49-F238E27FC236}">
                <a16:creationId xmlns:a16="http://schemas.microsoft.com/office/drawing/2014/main" id="{474837B4-311E-1075-1E7F-BAF8B728C715}"/>
              </a:ext>
            </a:extLst>
          </p:cNvPr>
          <p:cNvSpPr txBox="1"/>
          <p:nvPr/>
        </p:nvSpPr>
        <p:spPr>
          <a:xfrm>
            <a:off x="0" y="6356350"/>
            <a:ext cx="12192000" cy="492443"/>
          </a:xfrm>
          <a:prstGeom prst="rect">
            <a:avLst/>
          </a:prstGeom>
          <a:noFill/>
        </p:spPr>
        <p:txBody>
          <a:bodyPr wrap="square">
            <a:spAutoFit/>
          </a:bodyPr>
          <a:lstStyle/>
          <a:p>
            <a:r>
              <a:rPr lang="en-US" sz="1300" dirty="0"/>
              <a:t>[1]	R. Fara, P. </a:t>
            </a:r>
            <a:r>
              <a:rPr lang="en-US" sz="1300" dirty="0" err="1"/>
              <a:t>Ratajczak</a:t>
            </a:r>
            <a:r>
              <a:rPr lang="en-US" sz="1300" dirty="0"/>
              <a:t>, A. </a:t>
            </a:r>
            <a:r>
              <a:rPr lang="en-US" sz="1300" dirty="0" err="1"/>
              <a:t>Ourir</a:t>
            </a:r>
            <a:r>
              <a:rPr lang="en-US" sz="1300" dirty="0"/>
              <a:t>, M. Di Renzo, and J. De Rosny, “6G : THE PARADIGM FOR FUTURE WIRELESS COMMUNICATIONS A Prototype of Reconfigurable Intelligent Surface with Continuous Control of the Reflection Phase,” no. February, pp. 70–77, 2022.</a:t>
            </a:r>
          </a:p>
        </p:txBody>
      </p:sp>
    </p:spTree>
    <p:extLst>
      <p:ext uri="{BB962C8B-B14F-4D97-AF65-F5344CB8AC3E}">
        <p14:creationId xmlns:p14="http://schemas.microsoft.com/office/powerpoint/2010/main" val="17843986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1">
            <a:extLst>
              <a:ext uri="{FF2B5EF4-FFF2-40B4-BE49-F238E27FC236}">
                <a16:creationId xmlns:a16="http://schemas.microsoft.com/office/drawing/2014/main" id="{C15955A0-2597-5B19-06CB-06439A202799}"/>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fr-FR" sz="4000" dirty="0">
                <a:solidFill>
                  <a:srgbClr val="0096BC"/>
                </a:solidFill>
                <a:latin typeface="BROTHER-1816-THIN" pitchFamily="2" charset="0"/>
              </a:rPr>
              <a:t>Introduction</a:t>
            </a:r>
          </a:p>
        </p:txBody>
      </p:sp>
      <p:sp>
        <p:nvSpPr>
          <p:cNvPr id="4" name="Espace réservé du contenu 3">
            <a:extLst>
              <a:ext uri="{FF2B5EF4-FFF2-40B4-BE49-F238E27FC236}">
                <a16:creationId xmlns:a16="http://schemas.microsoft.com/office/drawing/2014/main" id="{4E508103-800E-AE27-A2A9-0FC5921F4F0A}"/>
              </a:ext>
            </a:extLst>
          </p:cNvPr>
          <p:cNvSpPr txBox="1">
            <a:spLocks/>
          </p:cNvSpPr>
          <p:nvPr/>
        </p:nvSpPr>
        <p:spPr>
          <a:xfrm>
            <a:off x="467054" y="1342309"/>
            <a:ext cx="6837456" cy="4079827"/>
          </a:xfrm>
          <a:prstGeom prst="rect">
            <a:avLst/>
          </a:prstGeom>
        </p:spPr>
        <p:txBody>
          <a:bodyPr vert="horz" lIns="91440" tIns="45720" rIns="91440" bIns="45720" rtlCol="0" anchor="t">
            <a:normAutofit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Wingdings" panose="05000000000000000000" pitchFamily="2" charset="2"/>
              <a:buChar char="q"/>
            </a:pPr>
            <a:r>
              <a:rPr lang="en-US" sz="2200" dirty="0">
                <a:latin typeface="BROTHER-1816-BOOK" pitchFamily="2" charset="0"/>
              </a:rPr>
              <a:t>Network deployed with higher frequencies [1]</a:t>
            </a:r>
          </a:p>
          <a:p>
            <a:pPr marL="342900" indent="-342900" algn="l">
              <a:buFont typeface="Wingdings" panose="05000000000000000000" pitchFamily="2" charset="2"/>
              <a:buChar char="q"/>
            </a:pPr>
            <a:r>
              <a:rPr lang="en-US" sz="2200" dirty="0">
                <a:latin typeface="BROTHER-1816-BOOK" pitchFamily="2" charset="0"/>
              </a:rPr>
              <a:t>Making the wireless environment programmable and controllable [1]</a:t>
            </a:r>
          </a:p>
          <a:p>
            <a:pPr marL="342900" indent="-342900" algn="l">
              <a:buFont typeface="Wingdings" panose="05000000000000000000" pitchFamily="2" charset="2"/>
              <a:buChar char="q"/>
            </a:pPr>
            <a:r>
              <a:rPr lang="en-US" sz="2200" dirty="0">
                <a:latin typeface="BROTHER-1816-BOOK" pitchFamily="2" charset="0"/>
              </a:rPr>
              <a:t>Increase spectral and energy efficiency for wireless communications [3]</a:t>
            </a:r>
          </a:p>
          <a:p>
            <a:pPr marL="342900" indent="-342900" algn="l">
              <a:buFont typeface="Wingdings" panose="05000000000000000000" pitchFamily="2" charset="2"/>
              <a:buChar char="q"/>
            </a:pPr>
            <a:r>
              <a:rPr lang="en-US" sz="2200" dirty="0">
                <a:latin typeface="BROTHER-1816-BOOK" pitchFamily="2" charset="0"/>
              </a:rPr>
              <a:t>Creating Virtual Line of sight between transmitter and receiver when a real LOS does not exist [2]</a:t>
            </a:r>
          </a:p>
          <a:p>
            <a:pPr algn="l"/>
            <a:endParaRPr lang="en-US" sz="2200" dirty="0">
              <a:latin typeface="BROTHER-1816-BOOK" pitchFamily="2" charset="0"/>
            </a:endParaRPr>
          </a:p>
          <a:p>
            <a:pPr algn="l"/>
            <a:r>
              <a:rPr lang="en-US" sz="2200" dirty="0">
                <a:latin typeface="BROTHER-1816-BOOK" pitchFamily="2" charset="0"/>
              </a:rPr>
              <a:t>Main advantages of the IRS:</a:t>
            </a:r>
          </a:p>
          <a:p>
            <a:pPr marL="342900" indent="-342900" algn="l">
              <a:buFont typeface="Wingdings" panose="05000000000000000000" pitchFamily="2" charset="2"/>
              <a:buChar char="q"/>
            </a:pPr>
            <a:r>
              <a:rPr lang="en-US" sz="2200" dirty="0">
                <a:latin typeface="BROTHER-1816-BOOK" pitchFamily="2" charset="0"/>
              </a:rPr>
              <a:t>Reduce power transmitted by the base station [1]</a:t>
            </a:r>
          </a:p>
          <a:p>
            <a:pPr marL="342900" indent="-342900" algn="l">
              <a:buFont typeface="Wingdings" panose="05000000000000000000" pitchFamily="2" charset="2"/>
              <a:buChar char="q"/>
            </a:pPr>
            <a:r>
              <a:rPr lang="en-US" sz="2200" dirty="0">
                <a:latin typeface="BROTHER-1816-BOOK" pitchFamily="2" charset="0"/>
              </a:rPr>
              <a:t>Reduce the number of base stations deployed [1]</a:t>
            </a:r>
          </a:p>
          <a:p>
            <a:pPr algn="l"/>
            <a:endParaRPr lang="en-US" sz="2200" dirty="0">
              <a:latin typeface="BROTHER-1816-BOOK" pitchFamily="2" charset="0"/>
            </a:endParaRPr>
          </a:p>
        </p:txBody>
      </p:sp>
      <p:pic>
        <p:nvPicPr>
          <p:cNvPr id="5" name="Picture 4">
            <a:extLst>
              <a:ext uri="{FF2B5EF4-FFF2-40B4-BE49-F238E27FC236}">
                <a16:creationId xmlns:a16="http://schemas.microsoft.com/office/drawing/2014/main" id="{1961B193-7205-55B5-CC37-CE2370D91EFD}"/>
              </a:ext>
            </a:extLst>
          </p:cNvPr>
          <p:cNvPicPr>
            <a:picLocks noChangeAspect="1"/>
          </p:cNvPicPr>
          <p:nvPr/>
        </p:nvPicPr>
        <p:blipFill>
          <a:blip r:embed="rId3"/>
          <a:stretch>
            <a:fillRect/>
          </a:stretch>
        </p:blipFill>
        <p:spPr>
          <a:xfrm>
            <a:off x="7304510" y="302780"/>
            <a:ext cx="4376063" cy="2413107"/>
          </a:xfrm>
          <a:prstGeom prst="rect">
            <a:avLst/>
          </a:prstGeom>
        </p:spPr>
      </p:pic>
      <p:pic>
        <p:nvPicPr>
          <p:cNvPr id="6" name="Picture 5">
            <a:extLst>
              <a:ext uri="{FF2B5EF4-FFF2-40B4-BE49-F238E27FC236}">
                <a16:creationId xmlns:a16="http://schemas.microsoft.com/office/drawing/2014/main" id="{220C4BB7-862E-159A-A633-153C9DC09064}"/>
              </a:ext>
            </a:extLst>
          </p:cNvPr>
          <p:cNvPicPr>
            <a:picLocks noChangeAspect="1"/>
          </p:cNvPicPr>
          <p:nvPr/>
        </p:nvPicPr>
        <p:blipFill>
          <a:blip r:embed="rId4"/>
          <a:stretch>
            <a:fillRect/>
          </a:stretch>
        </p:blipFill>
        <p:spPr>
          <a:xfrm>
            <a:off x="7404203" y="2760726"/>
            <a:ext cx="3802226" cy="2603141"/>
          </a:xfrm>
          <a:prstGeom prst="rect">
            <a:avLst/>
          </a:prstGeom>
        </p:spPr>
      </p:pic>
      <p:sp>
        <p:nvSpPr>
          <p:cNvPr id="7" name="Slide Number Placeholder 13">
            <a:extLst>
              <a:ext uri="{FF2B5EF4-FFF2-40B4-BE49-F238E27FC236}">
                <a16:creationId xmlns:a16="http://schemas.microsoft.com/office/drawing/2014/main" id="{C9C0A661-0F60-612C-477F-93D61440A593}"/>
              </a:ext>
            </a:extLst>
          </p:cNvPr>
          <p:cNvSpPr txBox="1">
            <a:spLocks/>
          </p:cNvSpPr>
          <p:nvPr/>
        </p:nvSpPr>
        <p:spPr>
          <a:xfrm>
            <a:off x="11917907" y="6468600"/>
            <a:ext cx="274093" cy="365125"/>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A3F4FF3-C51F-064A-B1CB-23BD21A301F8}" type="slidenum">
              <a:rPr lang="fr-FR" smtClean="0"/>
              <a:pPr/>
              <a:t>3</a:t>
            </a:fld>
            <a:endParaRPr lang="fr-FR" dirty="0"/>
          </a:p>
        </p:txBody>
      </p:sp>
      <p:sp>
        <p:nvSpPr>
          <p:cNvPr id="8" name="TextBox 7">
            <a:extLst>
              <a:ext uri="{FF2B5EF4-FFF2-40B4-BE49-F238E27FC236}">
                <a16:creationId xmlns:a16="http://schemas.microsoft.com/office/drawing/2014/main" id="{31257033-0A0D-6304-EBAE-843BD5CFA36E}"/>
              </a:ext>
            </a:extLst>
          </p:cNvPr>
          <p:cNvSpPr txBox="1"/>
          <p:nvPr/>
        </p:nvSpPr>
        <p:spPr>
          <a:xfrm>
            <a:off x="9254200" y="5312160"/>
            <a:ext cx="380101" cy="276999"/>
          </a:xfrm>
          <a:prstGeom prst="rect">
            <a:avLst/>
          </a:prstGeom>
          <a:noFill/>
        </p:spPr>
        <p:txBody>
          <a:bodyPr wrap="square">
            <a:spAutoFit/>
          </a:bodyPr>
          <a:lstStyle/>
          <a:p>
            <a:r>
              <a:rPr lang="en-US" sz="1200" dirty="0"/>
              <a:t>[2]</a:t>
            </a:r>
          </a:p>
        </p:txBody>
      </p:sp>
      <p:sp>
        <p:nvSpPr>
          <p:cNvPr id="12" name="TextBox 11">
            <a:extLst>
              <a:ext uri="{FF2B5EF4-FFF2-40B4-BE49-F238E27FC236}">
                <a16:creationId xmlns:a16="http://schemas.microsoft.com/office/drawing/2014/main" id="{C00A19FA-0135-AA9C-E05D-6495188CA027}"/>
              </a:ext>
            </a:extLst>
          </p:cNvPr>
          <p:cNvSpPr txBox="1"/>
          <p:nvPr/>
        </p:nvSpPr>
        <p:spPr>
          <a:xfrm>
            <a:off x="0" y="5589159"/>
            <a:ext cx="12192000" cy="1292662"/>
          </a:xfrm>
          <a:prstGeom prst="rect">
            <a:avLst/>
          </a:prstGeom>
          <a:noFill/>
        </p:spPr>
        <p:txBody>
          <a:bodyPr wrap="square">
            <a:spAutoFit/>
          </a:bodyPr>
          <a:lstStyle/>
          <a:p>
            <a:r>
              <a:rPr lang="en-US" sz="1300" dirty="0"/>
              <a:t>[1]	M. Di Renzo et al., “Smart Radio Environments Empowered by Reconfigurable Intelligent Surfaces: How It Works, State of Research, and the Road Ahead,” IEEE J. Sel. Areas </a:t>
            </a:r>
            <a:r>
              <a:rPr lang="en-US" sz="1300" dirty="0" err="1"/>
              <a:t>Commun</a:t>
            </a:r>
            <a:r>
              <a:rPr lang="en-US" sz="1300" dirty="0"/>
              <a:t>., vol. 38, no. 11, pp. 2450–2525, 2020.</a:t>
            </a:r>
          </a:p>
          <a:p>
            <a:r>
              <a:rPr lang="en-US" sz="1300" dirty="0"/>
              <a:t>[2]	Q. Wu, S. Zhang, B. Zheng, C. You, and R. Zhang, “Intelligent Reflecting Surface-Aided Wireless Communications: A Tutorial,” IEEE Trans. </a:t>
            </a:r>
            <a:r>
              <a:rPr lang="en-US" sz="1300" dirty="0" err="1"/>
              <a:t>Commun</a:t>
            </a:r>
            <a:r>
              <a:rPr lang="en-US" sz="1300" dirty="0"/>
              <a:t>., vol. 69, no. 5, pp. 3313–3351, 2021.</a:t>
            </a:r>
          </a:p>
          <a:p>
            <a:r>
              <a:rPr lang="en-US" sz="1300" dirty="0"/>
              <a:t>[3]	H. Zhang and B. Di, “Reconfigurable Intelligent Surfaces Assisted Communications With Limited Phase Shifts : How Many Phase Shifts Are Enough ?,” IEEE Trans. </a:t>
            </a:r>
            <a:r>
              <a:rPr lang="en-US" sz="1300" dirty="0" err="1"/>
              <a:t>Veh</a:t>
            </a:r>
            <a:r>
              <a:rPr lang="en-US" sz="1300" dirty="0"/>
              <a:t>. Technol., vol. 69, no. 4, pp. 4498–4502, 2020.</a:t>
            </a:r>
          </a:p>
        </p:txBody>
      </p:sp>
    </p:spTree>
    <p:extLst>
      <p:ext uri="{BB962C8B-B14F-4D97-AF65-F5344CB8AC3E}">
        <p14:creationId xmlns:p14="http://schemas.microsoft.com/office/powerpoint/2010/main" val="26244710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3708643-6567-AA1C-6B34-0385665DE0B9}"/>
              </a:ext>
            </a:extLst>
          </p:cNvPr>
          <p:cNvSpPr txBox="1"/>
          <p:nvPr/>
        </p:nvSpPr>
        <p:spPr>
          <a:xfrm>
            <a:off x="0" y="6356350"/>
            <a:ext cx="12191999" cy="492443"/>
          </a:xfrm>
          <a:prstGeom prst="rect">
            <a:avLst/>
          </a:prstGeom>
          <a:noFill/>
        </p:spPr>
        <p:txBody>
          <a:bodyPr wrap="square">
            <a:spAutoFit/>
          </a:bodyPr>
          <a:lstStyle/>
          <a:p>
            <a:r>
              <a:rPr lang="en-US" sz="1300" dirty="0"/>
              <a:t>[M. Di Renzo et al., “Smart Radio Environments Empowered by Reconfigurable Intelligent Surfaces: How It Works, State of Research, and the Road Ahead,” IEEE J. Sel. Areas </a:t>
            </a:r>
            <a:r>
              <a:rPr lang="en-US" sz="1300" dirty="0" err="1"/>
              <a:t>Commun</a:t>
            </a:r>
            <a:r>
              <a:rPr lang="en-US" sz="1300" dirty="0"/>
              <a:t>., vol. 38, no. 11, pp. 2450–2525, 2020.</a:t>
            </a:r>
          </a:p>
        </p:txBody>
      </p:sp>
      <p:sp>
        <p:nvSpPr>
          <p:cNvPr id="5" name="Titre 1">
            <a:extLst>
              <a:ext uri="{FF2B5EF4-FFF2-40B4-BE49-F238E27FC236}">
                <a16:creationId xmlns:a16="http://schemas.microsoft.com/office/drawing/2014/main" id="{B4AA9D68-065B-B41B-1E1D-F076EA419C08}"/>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fr-FR" sz="4000" dirty="0">
                <a:solidFill>
                  <a:srgbClr val="0096BC"/>
                </a:solidFill>
                <a:latin typeface="BROTHER-1816-THIN" pitchFamily="2" charset="0"/>
              </a:rPr>
              <a:t>Metasurfaces Types</a:t>
            </a:r>
          </a:p>
        </p:txBody>
      </p:sp>
      <p:sp>
        <p:nvSpPr>
          <p:cNvPr id="6" name="Slide Number Placeholder 13">
            <a:extLst>
              <a:ext uri="{FF2B5EF4-FFF2-40B4-BE49-F238E27FC236}">
                <a16:creationId xmlns:a16="http://schemas.microsoft.com/office/drawing/2014/main" id="{B9276CF4-7538-B8D3-6CBA-AE1A07174FCB}"/>
              </a:ext>
            </a:extLst>
          </p:cNvPr>
          <p:cNvSpPr txBox="1">
            <a:spLocks/>
          </p:cNvSpPr>
          <p:nvPr/>
        </p:nvSpPr>
        <p:spPr>
          <a:xfrm>
            <a:off x="11917907" y="6468600"/>
            <a:ext cx="274093" cy="365125"/>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A3F4FF3-C51F-064A-B1CB-23BD21A301F8}" type="slidenum">
              <a:rPr lang="fr-FR" smtClean="0"/>
              <a:pPr/>
              <a:t>4</a:t>
            </a:fld>
            <a:endParaRPr lang="fr-FR" dirty="0"/>
          </a:p>
        </p:txBody>
      </p:sp>
      <p:graphicFrame>
        <p:nvGraphicFramePr>
          <p:cNvPr id="7" name="Espace réservé du contenu 3">
            <a:extLst>
              <a:ext uri="{FF2B5EF4-FFF2-40B4-BE49-F238E27FC236}">
                <a16:creationId xmlns:a16="http://schemas.microsoft.com/office/drawing/2014/main" id="{87602A76-EF7B-32CA-D69A-F680E6031CF8}"/>
              </a:ext>
            </a:extLst>
          </p:cNvPr>
          <p:cNvGraphicFramePr/>
          <p:nvPr/>
        </p:nvGraphicFramePr>
        <p:xfrm>
          <a:off x="838200" y="2047824"/>
          <a:ext cx="6683477" cy="330584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5857897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9A36909-5717-92CF-AFFF-042607CCA334}"/>
              </a:ext>
            </a:extLst>
          </p:cNvPr>
          <p:cNvSpPr txBox="1"/>
          <p:nvPr/>
        </p:nvSpPr>
        <p:spPr>
          <a:xfrm>
            <a:off x="0" y="6529561"/>
            <a:ext cx="8484177" cy="296876"/>
          </a:xfrm>
          <a:prstGeom prst="rect">
            <a:avLst/>
          </a:prstGeom>
          <a:noFill/>
        </p:spPr>
        <p:txBody>
          <a:bodyPr wrap="square">
            <a:spAutoFit/>
          </a:bodyPr>
          <a:lstStyle/>
          <a:p>
            <a:pPr marL="406400" marR="0" indent="-406400">
              <a:lnSpc>
                <a:spcPct val="107000"/>
              </a:lnSpc>
              <a:spcBef>
                <a:spcPts val="0"/>
              </a:spcBef>
              <a:spcAft>
                <a:spcPts val="800"/>
              </a:spcAft>
            </a:pPr>
            <a:r>
              <a:rPr lang="en-US" sz="1300" kern="0" dirty="0">
                <a:effectLst/>
                <a:latin typeface="Calibri" panose="020F0502020204030204" pitchFamily="34" charset="0"/>
                <a:ea typeface="Calibri" panose="020F0502020204030204" pitchFamily="34" charset="0"/>
                <a:cs typeface="Calibri" panose="020F0502020204030204" pitchFamily="34" charset="0"/>
              </a:rPr>
              <a:t>“CONVERGE – Telecommunications and Computer Vision Convergence Tools for Research Infrastructures,”</a:t>
            </a:r>
            <a:endParaRPr lang="en-US" sz="1300" kern="1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7267172D-03AD-AFAD-D268-3D012F5C3F39}"/>
              </a:ext>
            </a:extLst>
          </p:cNvPr>
          <p:cNvPicPr>
            <a:picLocks noChangeAspect="1"/>
          </p:cNvPicPr>
          <p:nvPr/>
        </p:nvPicPr>
        <p:blipFill>
          <a:blip r:embed="rId3"/>
          <a:stretch>
            <a:fillRect/>
          </a:stretch>
        </p:blipFill>
        <p:spPr>
          <a:xfrm>
            <a:off x="4552442" y="874645"/>
            <a:ext cx="7616971" cy="5350602"/>
          </a:xfrm>
          <a:prstGeom prst="rect">
            <a:avLst/>
          </a:prstGeom>
        </p:spPr>
      </p:pic>
      <p:sp>
        <p:nvSpPr>
          <p:cNvPr id="6" name="Titre 1">
            <a:extLst>
              <a:ext uri="{FF2B5EF4-FFF2-40B4-BE49-F238E27FC236}">
                <a16:creationId xmlns:a16="http://schemas.microsoft.com/office/drawing/2014/main" id="{4CD47904-9DE5-AD46-53EC-50AB411491F7}"/>
              </a:ext>
            </a:extLst>
          </p:cNvPr>
          <p:cNvSpPr txBox="1">
            <a:spLocks/>
          </p:cNvSpPr>
          <p:nvPr/>
        </p:nvSpPr>
        <p:spPr>
          <a:xfrm>
            <a:off x="105875" y="121350"/>
            <a:ext cx="10918371" cy="1635888"/>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dirty="0">
                <a:solidFill>
                  <a:srgbClr val="0096BC"/>
                </a:solidFill>
                <a:latin typeface="BROTHER-1816-THIN" pitchFamily="2" charset="0"/>
              </a:rPr>
              <a:t>A digital twin for intelligent surfaces aided cellular network infrastructures</a:t>
            </a:r>
          </a:p>
          <a:p>
            <a:pPr algn="l"/>
            <a:endParaRPr lang="en-US" sz="4000" dirty="0">
              <a:solidFill>
                <a:srgbClr val="0096BC"/>
              </a:solidFill>
              <a:latin typeface="BROTHER-1816-THIN" pitchFamily="2" charset="0"/>
            </a:endParaRPr>
          </a:p>
        </p:txBody>
      </p:sp>
      <mc:AlternateContent xmlns:mc="http://schemas.openxmlformats.org/markup-compatibility/2006" xmlns:p14="http://schemas.microsoft.com/office/powerpoint/2010/main">
        <mc:Choice Requires="p14">
          <p:contentPart p14:bwMode="auto" r:id="rId4">
            <p14:nvContentPartPr>
              <p14:cNvPr id="7" name="Input penna 5">
                <a:extLst>
                  <a:ext uri="{FF2B5EF4-FFF2-40B4-BE49-F238E27FC236}">
                    <a16:creationId xmlns:a16="http://schemas.microsoft.com/office/drawing/2014/main" id="{C69A822D-4608-DE27-1A8D-A281F6ABE090}"/>
                  </a:ext>
                </a:extLst>
              </p14:cNvPr>
              <p14:cNvContentPartPr/>
              <p14:nvPr/>
            </p14:nvContentPartPr>
            <p14:xfrm>
              <a:off x="7185618" y="3278698"/>
              <a:ext cx="360" cy="360"/>
            </p14:xfrm>
          </p:contentPart>
        </mc:Choice>
        <mc:Fallback xmlns="">
          <p:pic>
            <p:nvPicPr>
              <p:cNvPr id="7" name="Input penna 5">
                <a:extLst>
                  <a:ext uri="{FF2B5EF4-FFF2-40B4-BE49-F238E27FC236}">
                    <a16:creationId xmlns:a16="http://schemas.microsoft.com/office/drawing/2014/main" id="{C69A822D-4608-DE27-1A8D-A281F6ABE090}"/>
                  </a:ext>
                </a:extLst>
              </p:cNvPr>
              <p:cNvPicPr/>
              <p:nvPr/>
            </p:nvPicPr>
            <p:blipFill>
              <a:blip r:embed="rId5"/>
              <a:stretch>
                <a:fillRect/>
              </a:stretch>
            </p:blipFill>
            <p:spPr>
              <a:xfrm>
                <a:off x="7167618" y="3260698"/>
                <a:ext cx="36000" cy="36000"/>
              </a:xfrm>
              <a:prstGeom prst="rect">
                <a:avLst/>
              </a:prstGeom>
            </p:spPr>
          </p:pic>
        </mc:Fallback>
      </mc:AlternateContent>
      <p:sp>
        <p:nvSpPr>
          <p:cNvPr id="8" name="TextBox 7">
            <a:extLst>
              <a:ext uri="{FF2B5EF4-FFF2-40B4-BE49-F238E27FC236}">
                <a16:creationId xmlns:a16="http://schemas.microsoft.com/office/drawing/2014/main" id="{7A59DD21-998C-2998-859A-718F78FD5CA8}"/>
              </a:ext>
            </a:extLst>
          </p:cNvPr>
          <p:cNvSpPr txBox="1"/>
          <p:nvPr/>
        </p:nvSpPr>
        <p:spPr>
          <a:xfrm>
            <a:off x="358635" y="1929862"/>
            <a:ext cx="4131877" cy="3785652"/>
          </a:xfrm>
          <a:prstGeom prst="rect">
            <a:avLst/>
          </a:prstGeom>
          <a:noFill/>
        </p:spPr>
        <p:txBody>
          <a:bodyPr wrap="square">
            <a:spAutoFit/>
          </a:bodyPr>
          <a:lstStyle/>
          <a:p>
            <a:pPr marL="285750" indent="-285750">
              <a:buFont typeface="Wingdings" panose="05000000000000000000" pitchFamily="2" charset="2"/>
              <a:buChar char="q"/>
            </a:pPr>
            <a:r>
              <a:rPr lang="en-US" sz="2000" dirty="0">
                <a:latin typeface="BROTHER-1816-BOOK" pitchFamily="2" charset="0"/>
              </a:rPr>
              <a:t>Experimental chamber </a:t>
            </a:r>
          </a:p>
          <a:p>
            <a:endParaRPr lang="en-US" sz="2000" dirty="0">
              <a:latin typeface="BROTHER-1816-BOOK" pitchFamily="2" charset="0"/>
            </a:endParaRPr>
          </a:p>
          <a:p>
            <a:pPr marL="285750" indent="-285750">
              <a:buFont typeface="Wingdings" panose="05000000000000000000" pitchFamily="2" charset="2"/>
              <a:buChar char="q"/>
            </a:pPr>
            <a:r>
              <a:rPr lang="en-US" sz="2000" dirty="0">
                <a:latin typeface="BROTHER-1816-BOOK" pitchFamily="2" charset="0"/>
              </a:rPr>
              <a:t>Building a toolset combining radio and vision-based communications and sensing technologies</a:t>
            </a:r>
          </a:p>
          <a:p>
            <a:endParaRPr lang="en-US" sz="2000" dirty="0">
              <a:latin typeface="BROTHER-1816-BOOK" pitchFamily="2" charset="0"/>
            </a:endParaRPr>
          </a:p>
          <a:p>
            <a:pPr marL="285750" indent="-285750">
              <a:buFont typeface="Wingdings" panose="05000000000000000000" pitchFamily="2" charset="2"/>
              <a:buChar char="q"/>
            </a:pPr>
            <a:r>
              <a:rPr lang="en-US" sz="2000" dirty="0">
                <a:latin typeface="BROTHER-1816-BOOK" pitchFamily="2" charset="0"/>
              </a:rPr>
              <a:t>“view-to-communicate and communicate-to-view”</a:t>
            </a:r>
          </a:p>
          <a:p>
            <a:pPr marL="285750" indent="-285750">
              <a:buFont typeface="Wingdings" panose="05000000000000000000" pitchFamily="2" charset="2"/>
              <a:buChar char="q"/>
            </a:pPr>
            <a:endParaRPr lang="en-US" sz="2000" dirty="0">
              <a:latin typeface="BROTHER-1816-BOOK" pitchFamily="2" charset="0"/>
            </a:endParaRPr>
          </a:p>
          <a:p>
            <a:pPr marL="285750" indent="-285750">
              <a:buFont typeface="Wingdings" panose="05000000000000000000" pitchFamily="2" charset="2"/>
              <a:buChar char="q"/>
            </a:pPr>
            <a:r>
              <a:rPr lang="en-US" sz="2000" dirty="0">
                <a:latin typeface="BROTHER-1816-BOOK" pitchFamily="2" charset="0"/>
              </a:rPr>
              <a:t>A 3D-digital twin used to validate the proof-of-concept </a:t>
            </a:r>
            <a:r>
              <a:rPr lang="en-US" sz="2000" kern="100" dirty="0">
                <a:effectLst/>
                <a:latin typeface="Calibri" panose="020F0502020204030204" pitchFamily="34" charset="0"/>
                <a:ea typeface="Calibri" panose="020F0502020204030204" pitchFamily="34" charset="0"/>
                <a:cs typeface="Arial" panose="020B0604020202020204" pitchFamily="34" charset="0"/>
              </a:rPr>
              <a:t>results of experiments </a:t>
            </a:r>
            <a:endParaRPr lang="en-US" sz="2000" dirty="0">
              <a:latin typeface="BROTHER-1816-BOOK" pitchFamily="2" charset="0"/>
            </a:endParaRPr>
          </a:p>
        </p:txBody>
      </p:sp>
      <p:sp>
        <p:nvSpPr>
          <p:cNvPr id="12" name="Slide Number Placeholder 13">
            <a:extLst>
              <a:ext uri="{FF2B5EF4-FFF2-40B4-BE49-F238E27FC236}">
                <a16:creationId xmlns:a16="http://schemas.microsoft.com/office/drawing/2014/main" id="{CB8955FC-B25B-10B9-9E80-1099467A6D30}"/>
              </a:ext>
            </a:extLst>
          </p:cNvPr>
          <p:cNvSpPr txBox="1">
            <a:spLocks/>
          </p:cNvSpPr>
          <p:nvPr/>
        </p:nvSpPr>
        <p:spPr>
          <a:xfrm>
            <a:off x="11917907" y="6468600"/>
            <a:ext cx="274093" cy="365125"/>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A3F4FF3-C51F-064A-B1CB-23BD21A301F8}" type="slidenum">
              <a:rPr lang="fr-FR" smtClean="0"/>
              <a:pPr/>
              <a:t>5</a:t>
            </a:fld>
            <a:endParaRPr lang="fr-FR" dirty="0"/>
          </a:p>
        </p:txBody>
      </p:sp>
    </p:spTree>
    <p:extLst>
      <p:ext uri="{BB962C8B-B14F-4D97-AF65-F5344CB8AC3E}">
        <p14:creationId xmlns:p14="http://schemas.microsoft.com/office/powerpoint/2010/main" val="38595099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F351686-F39A-4E31-6E7E-140327DFC0F5}"/>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fr-FR" sz="4000" dirty="0">
                <a:solidFill>
                  <a:srgbClr val="0096BC"/>
                </a:solidFill>
                <a:latin typeface="BROTHER-1816-THIN" pitchFamily="2" charset="0"/>
              </a:rPr>
              <a:t>Plan</a:t>
            </a:r>
          </a:p>
        </p:txBody>
      </p:sp>
      <p:sp>
        <p:nvSpPr>
          <p:cNvPr id="3" name="Espace réservé du contenu 3">
            <a:extLst>
              <a:ext uri="{FF2B5EF4-FFF2-40B4-BE49-F238E27FC236}">
                <a16:creationId xmlns:a16="http://schemas.microsoft.com/office/drawing/2014/main" id="{8AE8EF6E-982A-FD67-2D7C-61D969729D4B}"/>
              </a:ext>
            </a:extLst>
          </p:cNvPr>
          <p:cNvSpPr txBox="1">
            <a:spLocks/>
          </p:cNvSpPr>
          <p:nvPr/>
        </p:nvSpPr>
        <p:spPr>
          <a:xfrm>
            <a:off x="838200" y="1960788"/>
            <a:ext cx="5912457" cy="2243751"/>
          </a:xfrm>
          <a:prstGeom prst="rect">
            <a:avLst/>
          </a:prstGeom>
        </p:spPr>
        <p:txBody>
          <a:bodyPr vert="horz" lIns="91440" tIns="45720" rIns="91440" bIns="45720" rtlCol="0" anchor="t">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Wingdings" panose="05000000000000000000" pitchFamily="2" charset="2"/>
              <a:buChar char="q"/>
            </a:pPr>
            <a:r>
              <a:rPr lang="en-US" sz="2200" dirty="0">
                <a:latin typeface="BROTHER-1816-BOOK" pitchFamily="2" charset="0"/>
              </a:rPr>
              <a:t>Introduction – Motivation</a:t>
            </a:r>
          </a:p>
          <a:p>
            <a:pPr marL="342900" indent="-342900" algn="l">
              <a:buFont typeface="Wingdings" panose="05000000000000000000" pitchFamily="2" charset="2"/>
              <a:buChar char="q"/>
            </a:pPr>
            <a:r>
              <a:rPr lang="en-US" sz="2200" b="1" dirty="0">
                <a:latin typeface="BROTHER-1816-BOOK" pitchFamily="2" charset="0"/>
              </a:rPr>
              <a:t>IRS Working Principle</a:t>
            </a:r>
          </a:p>
          <a:p>
            <a:pPr marL="342900" indent="-342900" algn="l">
              <a:buFont typeface="Wingdings" panose="05000000000000000000" pitchFamily="2" charset="2"/>
              <a:buChar char="q"/>
            </a:pPr>
            <a:r>
              <a:rPr lang="en-US" sz="2200" dirty="0">
                <a:latin typeface="BROTHER-1816-BOOK" pitchFamily="2" charset="0"/>
              </a:rPr>
              <a:t>Designing Our IRS Model</a:t>
            </a:r>
          </a:p>
          <a:p>
            <a:pPr marL="342900" indent="-342900" algn="l">
              <a:buFont typeface="Wingdings" panose="05000000000000000000" pitchFamily="2" charset="2"/>
              <a:buChar char="q"/>
            </a:pPr>
            <a:r>
              <a:rPr lang="en-US" sz="2200" dirty="0">
                <a:latin typeface="BROTHER-1816-BOOK" pitchFamily="2" charset="0"/>
              </a:rPr>
              <a:t>Model Results</a:t>
            </a:r>
          </a:p>
          <a:p>
            <a:pPr marL="342900" indent="-342900" algn="l">
              <a:buFont typeface="Wingdings" panose="05000000000000000000" pitchFamily="2" charset="2"/>
              <a:buChar char="q"/>
            </a:pPr>
            <a:r>
              <a:rPr lang="en-US" sz="2200" dirty="0">
                <a:latin typeface="BROTHER-1816-BOOK" pitchFamily="2" charset="0"/>
              </a:rPr>
              <a:t>Future Work</a:t>
            </a:r>
          </a:p>
          <a:p>
            <a:pPr marL="342900" indent="-342900" algn="l">
              <a:buFont typeface="Wingdings" panose="05000000000000000000" pitchFamily="2" charset="2"/>
              <a:buChar char="q"/>
            </a:pPr>
            <a:endParaRPr lang="en-US" sz="2200" dirty="0">
              <a:latin typeface="BROTHER-1816-BOOK" pitchFamily="2" charset="0"/>
            </a:endParaRPr>
          </a:p>
        </p:txBody>
      </p:sp>
      <p:grpSp>
        <p:nvGrpSpPr>
          <p:cNvPr id="8" name="Group 7">
            <a:extLst>
              <a:ext uri="{FF2B5EF4-FFF2-40B4-BE49-F238E27FC236}">
                <a16:creationId xmlns:a16="http://schemas.microsoft.com/office/drawing/2014/main" id="{FD5E07F7-6FB8-B7CF-3A67-E1B6A07DFD75}"/>
              </a:ext>
            </a:extLst>
          </p:cNvPr>
          <p:cNvGrpSpPr/>
          <p:nvPr/>
        </p:nvGrpSpPr>
        <p:grpSpPr>
          <a:xfrm>
            <a:off x="1382517" y="6249099"/>
            <a:ext cx="4182544" cy="507521"/>
            <a:chOff x="1382517" y="6249099"/>
            <a:chExt cx="4182544" cy="507521"/>
          </a:xfrm>
        </p:grpSpPr>
        <p:pic>
          <p:nvPicPr>
            <p:cNvPr id="5" name="Picture 2" descr="inria">
              <a:extLst>
                <a:ext uri="{FF2B5EF4-FFF2-40B4-BE49-F238E27FC236}">
                  <a16:creationId xmlns:a16="http://schemas.microsoft.com/office/drawing/2014/main" id="{E7D66509-3F33-95CE-8A00-7AC99205E3B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2542" b="28537"/>
            <a:stretch/>
          </p:blipFill>
          <p:spPr bwMode="auto">
            <a:xfrm>
              <a:off x="1382517" y="6269068"/>
              <a:ext cx="1252682" cy="48755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2FF7AA64-1D21-28E2-1B40-3DE2D62C44F6}"/>
                </a:ext>
              </a:extLst>
            </p:cNvPr>
            <p:cNvPicPr>
              <a:picLocks noChangeAspect="1"/>
            </p:cNvPicPr>
            <p:nvPr/>
          </p:nvPicPr>
          <p:blipFill>
            <a:blip r:embed="rId4"/>
            <a:stretch>
              <a:fillRect/>
            </a:stretch>
          </p:blipFill>
          <p:spPr>
            <a:xfrm>
              <a:off x="4660731" y="6249099"/>
              <a:ext cx="904330" cy="487552"/>
            </a:xfrm>
            <a:prstGeom prst="rect">
              <a:avLst/>
            </a:prstGeom>
          </p:spPr>
        </p:pic>
      </p:grpSp>
      <p:sp>
        <p:nvSpPr>
          <p:cNvPr id="18" name="Slide Number Placeholder 13">
            <a:extLst>
              <a:ext uri="{FF2B5EF4-FFF2-40B4-BE49-F238E27FC236}">
                <a16:creationId xmlns:a16="http://schemas.microsoft.com/office/drawing/2014/main" id="{4646B043-9FA6-A007-28E3-6A516F876748}"/>
              </a:ext>
            </a:extLst>
          </p:cNvPr>
          <p:cNvSpPr>
            <a:spLocks noGrp="1"/>
          </p:cNvSpPr>
          <p:nvPr>
            <p:ph type="sldNum" sz="quarter" idx="12"/>
          </p:nvPr>
        </p:nvSpPr>
        <p:spPr/>
        <p:txBody>
          <a:bodyPr/>
          <a:lstStyle/>
          <a:p>
            <a:fld id="{4A3F4FF3-C51F-064A-B1CB-23BD21A301F8}" type="slidenum">
              <a:rPr lang="fr-FR" smtClean="0"/>
              <a:t>6</a:t>
            </a:fld>
            <a:endParaRPr lang="fr-FR" dirty="0"/>
          </a:p>
        </p:txBody>
      </p:sp>
    </p:spTree>
    <p:extLst>
      <p:ext uri="{BB962C8B-B14F-4D97-AF65-F5344CB8AC3E}">
        <p14:creationId xmlns:p14="http://schemas.microsoft.com/office/powerpoint/2010/main" val="12678787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1">
            <a:extLst>
              <a:ext uri="{FF2B5EF4-FFF2-40B4-BE49-F238E27FC236}">
                <a16:creationId xmlns:a16="http://schemas.microsoft.com/office/drawing/2014/main" id="{79E440D5-D50F-770C-95CD-9C8FF1887A93}"/>
              </a:ext>
            </a:extLst>
          </p:cNvPr>
          <p:cNvSpPr txBox="1">
            <a:spLocks/>
          </p:cNvSpPr>
          <p:nvPr/>
        </p:nvSpPr>
        <p:spPr>
          <a:xfrm>
            <a:off x="785947" y="365125"/>
            <a:ext cx="10918371"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dirty="0">
                <a:solidFill>
                  <a:srgbClr val="0096BC"/>
                </a:solidFill>
                <a:latin typeface="BROTHER-1816-THIN" pitchFamily="2" charset="0"/>
              </a:rPr>
              <a:t>Intelligent Reconfigurable Surface</a:t>
            </a:r>
          </a:p>
        </p:txBody>
      </p:sp>
      <mc:AlternateContent xmlns:mc="http://schemas.openxmlformats.org/markup-compatibility/2006" xmlns:p14="http://schemas.microsoft.com/office/powerpoint/2010/main">
        <mc:Choice Requires="p14">
          <p:contentPart p14:bwMode="auto" r:id="rId3">
            <p14:nvContentPartPr>
              <p14:cNvPr id="6" name="Input penna 5">
                <a:extLst>
                  <a:ext uri="{FF2B5EF4-FFF2-40B4-BE49-F238E27FC236}">
                    <a16:creationId xmlns:a16="http://schemas.microsoft.com/office/drawing/2014/main" id="{E03255A4-77CF-5516-ADA0-E3926EC4C105}"/>
                  </a:ext>
                </a:extLst>
              </p14:cNvPr>
              <p14:cNvContentPartPr/>
              <p14:nvPr/>
            </p14:nvContentPartPr>
            <p14:xfrm>
              <a:off x="7185618" y="3278698"/>
              <a:ext cx="360" cy="360"/>
            </p14:xfrm>
          </p:contentPart>
        </mc:Choice>
        <mc:Fallback xmlns="">
          <p:pic>
            <p:nvPicPr>
              <p:cNvPr id="6" name="Input penna 5">
                <a:extLst>
                  <a:ext uri="{FF2B5EF4-FFF2-40B4-BE49-F238E27FC236}">
                    <a16:creationId xmlns:a16="http://schemas.microsoft.com/office/drawing/2014/main" id="{E03255A4-77CF-5516-ADA0-E3926EC4C105}"/>
                  </a:ext>
                </a:extLst>
              </p:cNvPr>
              <p:cNvPicPr/>
              <p:nvPr/>
            </p:nvPicPr>
            <p:blipFill>
              <a:blip r:embed="rId4"/>
              <a:stretch>
                <a:fillRect/>
              </a:stretch>
            </p:blipFill>
            <p:spPr>
              <a:xfrm>
                <a:off x="7167618" y="3260698"/>
                <a:ext cx="36000" cy="36000"/>
              </a:xfrm>
              <a:prstGeom prst="rect">
                <a:avLst/>
              </a:prstGeom>
            </p:spPr>
          </p:pic>
        </mc:Fallback>
      </mc:AlternateContent>
      <p:sp>
        <p:nvSpPr>
          <p:cNvPr id="7" name="TextBox 6">
            <a:extLst>
              <a:ext uri="{FF2B5EF4-FFF2-40B4-BE49-F238E27FC236}">
                <a16:creationId xmlns:a16="http://schemas.microsoft.com/office/drawing/2014/main" id="{4ADBE102-2097-69D5-295A-DA199EC49C48}"/>
              </a:ext>
            </a:extLst>
          </p:cNvPr>
          <p:cNvSpPr txBox="1"/>
          <p:nvPr/>
        </p:nvSpPr>
        <p:spPr>
          <a:xfrm>
            <a:off x="667259" y="2326544"/>
            <a:ext cx="6729461" cy="1938992"/>
          </a:xfrm>
          <a:prstGeom prst="rect">
            <a:avLst/>
          </a:prstGeom>
          <a:noFill/>
        </p:spPr>
        <p:txBody>
          <a:bodyPr wrap="square">
            <a:spAutoFit/>
          </a:bodyPr>
          <a:lstStyle/>
          <a:p>
            <a:pPr marL="285750" indent="-285750">
              <a:buFont typeface="Wingdings" panose="05000000000000000000" pitchFamily="2" charset="2"/>
              <a:buChar char="q"/>
            </a:pPr>
            <a:r>
              <a:rPr lang="en-US" sz="2000" dirty="0">
                <a:latin typeface="BROTHER-1816-BOOK" pitchFamily="2" charset="0"/>
              </a:rPr>
              <a:t>Inexpensive adaptive surface</a:t>
            </a:r>
          </a:p>
          <a:p>
            <a:pPr marL="285750" indent="-285750">
              <a:buFont typeface="Wingdings" panose="05000000000000000000" pitchFamily="2" charset="2"/>
              <a:buChar char="q"/>
            </a:pPr>
            <a:r>
              <a:rPr lang="en-US" sz="2000" dirty="0">
                <a:latin typeface="BROTHER-1816-BOOK" pitchFamily="2" charset="0"/>
              </a:rPr>
              <a:t>Surface divided into large number of small element</a:t>
            </a:r>
          </a:p>
          <a:p>
            <a:pPr marL="285750" indent="-285750">
              <a:buFont typeface="Wingdings" panose="05000000000000000000" pitchFamily="2" charset="2"/>
              <a:buChar char="q"/>
            </a:pPr>
            <a:r>
              <a:rPr lang="en-US" sz="2000" dirty="0">
                <a:latin typeface="BROTHER-1816-BOOK" pitchFamily="2" charset="0"/>
              </a:rPr>
              <a:t>Element size &lt; </a:t>
            </a:r>
            <a:r>
              <a:rPr lang="el-GR" sz="2000" dirty="0">
                <a:latin typeface="BROTHER-1816-BOOK" pitchFamily="2" charset="0"/>
              </a:rPr>
              <a:t>λ</a:t>
            </a:r>
            <a:endParaRPr lang="en-US" sz="2000" dirty="0">
              <a:latin typeface="BROTHER-1816-BOOK" pitchFamily="2" charset="0"/>
            </a:endParaRPr>
          </a:p>
          <a:p>
            <a:pPr marL="285750" indent="-285750">
              <a:buFont typeface="Wingdings" panose="05000000000000000000" pitchFamily="2" charset="2"/>
              <a:buChar char="q"/>
            </a:pPr>
            <a:r>
              <a:rPr lang="en-US" sz="2000" dirty="0">
                <a:latin typeface="BROTHER-1816-BOOK" pitchFamily="2" charset="0"/>
              </a:rPr>
              <a:t>Elements controlled independently</a:t>
            </a:r>
          </a:p>
          <a:p>
            <a:pPr marL="285750" indent="-285750">
              <a:buFont typeface="Wingdings" panose="05000000000000000000" pitchFamily="2" charset="2"/>
              <a:buChar char="q"/>
            </a:pPr>
            <a:r>
              <a:rPr lang="en-US" sz="2000" dirty="0">
                <a:latin typeface="BROTHER-1816-BOOK" pitchFamily="2" charset="0"/>
              </a:rPr>
              <a:t>Low power usage for operation</a:t>
            </a:r>
          </a:p>
          <a:p>
            <a:pPr marL="285750" indent="-285750">
              <a:buFont typeface="Wingdings" panose="05000000000000000000" pitchFamily="2" charset="2"/>
              <a:buChar char="q"/>
            </a:pPr>
            <a:r>
              <a:rPr lang="en-US" sz="2000" dirty="0">
                <a:latin typeface="BROTHER-1816-BOOK" pitchFamily="2" charset="0"/>
              </a:rPr>
              <a:t>Elements consists of Varactor Diodes or PIN Diodes</a:t>
            </a:r>
          </a:p>
        </p:txBody>
      </p:sp>
      <p:pic>
        <p:nvPicPr>
          <p:cNvPr id="11" name="Picture 10">
            <a:extLst>
              <a:ext uri="{FF2B5EF4-FFF2-40B4-BE49-F238E27FC236}">
                <a16:creationId xmlns:a16="http://schemas.microsoft.com/office/drawing/2014/main" id="{1C8769EF-AB69-1A5F-897A-08B798DB8709}"/>
              </a:ext>
            </a:extLst>
          </p:cNvPr>
          <p:cNvPicPr>
            <a:picLocks noChangeAspect="1"/>
          </p:cNvPicPr>
          <p:nvPr/>
        </p:nvPicPr>
        <p:blipFill>
          <a:blip r:embed="rId5"/>
          <a:stretch>
            <a:fillRect/>
          </a:stretch>
        </p:blipFill>
        <p:spPr>
          <a:xfrm>
            <a:off x="7875549" y="177460"/>
            <a:ext cx="3924300" cy="2800350"/>
          </a:xfrm>
          <a:prstGeom prst="rect">
            <a:avLst/>
          </a:prstGeom>
        </p:spPr>
      </p:pic>
      <p:pic>
        <p:nvPicPr>
          <p:cNvPr id="12" name="Picture 11">
            <a:extLst>
              <a:ext uri="{FF2B5EF4-FFF2-40B4-BE49-F238E27FC236}">
                <a16:creationId xmlns:a16="http://schemas.microsoft.com/office/drawing/2014/main" id="{4BAF4789-9683-30DB-E2D1-4A64E8EC77AD}"/>
              </a:ext>
            </a:extLst>
          </p:cNvPr>
          <p:cNvPicPr>
            <a:picLocks noChangeAspect="1"/>
          </p:cNvPicPr>
          <p:nvPr/>
        </p:nvPicPr>
        <p:blipFill>
          <a:blip r:embed="rId6"/>
          <a:stretch>
            <a:fillRect/>
          </a:stretch>
        </p:blipFill>
        <p:spPr>
          <a:xfrm>
            <a:off x="6645589" y="3013873"/>
            <a:ext cx="5181600" cy="2762250"/>
          </a:xfrm>
          <a:prstGeom prst="rect">
            <a:avLst/>
          </a:prstGeom>
        </p:spPr>
      </p:pic>
      <p:sp>
        <p:nvSpPr>
          <p:cNvPr id="13" name="Slide Number Placeholder 13">
            <a:extLst>
              <a:ext uri="{FF2B5EF4-FFF2-40B4-BE49-F238E27FC236}">
                <a16:creationId xmlns:a16="http://schemas.microsoft.com/office/drawing/2014/main" id="{AA229CEA-AEA4-908F-7220-A20F098D26E6}"/>
              </a:ext>
            </a:extLst>
          </p:cNvPr>
          <p:cNvSpPr txBox="1">
            <a:spLocks/>
          </p:cNvSpPr>
          <p:nvPr/>
        </p:nvSpPr>
        <p:spPr>
          <a:xfrm>
            <a:off x="11682439" y="6468600"/>
            <a:ext cx="509561" cy="365125"/>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A3F4FF3-C51F-064A-B1CB-23BD21A301F8}" type="slidenum">
              <a:rPr lang="fr-FR" smtClean="0"/>
              <a:pPr/>
              <a:t>7</a:t>
            </a:fld>
            <a:endParaRPr lang="fr-FR" dirty="0"/>
          </a:p>
        </p:txBody>
      </p:sp>
      <p:sp>
        <p:nvSpPr>
          <p:cNvPr id="14" name="TextBox 13">
            <a:extLst>
              <a:ext uri="{FF2B5EF4-FFF2-40B4-BE49-F238E27FC236}">
                <a16:creationId xmlns:a16="http://schemas.microsoft.com/office/drawing/2014/main" id="{C3590983-7A93-29C7-0ABE-D6EA41B1D349}"/>
              </a:ext>
            </a:extLst>
          </p:cNvPr>
          <p:cNvSpPr txBox="1"/>
          <p:nvPr/>
        </p:nvSpPr>
        <p:spPr>
          <a:xfrm>
            <a:off x="11709669" y="1339126"/>
            <a:ext cx="482331" cy="276999"/>
          </a:xfrm>
          <a:prstGeom prst="rect">
            <a:avLst/>
          </a:prstGeom>
          <a:noFill/>
        </p:spPr>
        <p:txBody>
          <a:bodyPr wrap="square">
            <a:spAutoFit/>
          </a:bodyPr>
          <a:lstStyle/>
          <a:p>
            <a:r>
              <a:rPr lang="en-US" sz="1200" dirty="0"/>
              <a:t>[3]</a:t>
            </a:r>
          </a:p>
        </p:txBody>
      </p:sp>
      <p:sp>
        <p:nvSpPr>
          <p:cNvPr id="15" name="TextBox 14">
            <a:extLst>
              <a:ext uri="{FF2B5EF4-FFF2-40B4-BE49-F238E27FC236}">
                <a16:creationId xmlns:a16="http://schemas.microsoft.com/office/drawing/2014/main" id="{9E2E1B9A-0740-DBE1-8A88-54FF3FF05FCF}"/>
              </a:ext>
            </a:extLst>
          </p:cNvPr>
          <p:cNvSpPr txBox="1"/>
          <p:nvPr/>
        </p:nvSpPr>
        <p:spPr>
          <a:xfrm>
            <a:off x="11696053" y="4237058"/>
            <a:ext cx="482331" cy="276999"/>
          </a:xfrm>
          <a:prstGeom prst="rect">
            <a:avLst/>
          </a:prstGeom>
          <a:noFill/>
        </p:spPr>
        <p:txBody>
          <a:bodyPr wrap="square">
            <a:spAutoFit/>
          </a:bodyPr>
          <a:lstStyle/>
          <a:p>
            <a:r>
              <a:rPr lang="en-US" sz="1200" dirty="0"/>
              <a:t>[2]</a:t>
            </a:r>
          </a:p>
        </p:txBody>
      </p:sp>
      <p:sp>
        <p:nvSpPr>
          <p:cNvPr id="17" name="TextBox 16">
            <a:extLst>
              <a:ext uri="{FF2B5EF4-FFF2-40B4-BE49-F238E27FC236}">
                <a16:creationId xmlns:a16="http://schemas.microsoft.com/office/drawing/2014/main" id="{C799ABE8-EACF-E29B-A6AC-068FD4799EBB}"/>
              </a:ext>
            </a:extLst>
          </p:cNvPr>
          <p:cNvSpPr txBox="1"/>
          <p:nvPr/>
        </p:nvSpPr>
        <p:spPr>
          <a:xfrm>
            <a:off x="0" y="5956006"/>
            <a:ext cx="12192000" cy="1092607"/>
          </a:xfrm>
          <a:prstGeom prst="rect">
            <a:avLst/>
          </a:prstGeom>
          <a:noFill/>
        </p:spPr>
        <p:txBody>
          <a:bodyPr wrap="square">
            <a:spAutoFit/>
          </a:bodyPr>
          <a:lstStyle/>
          <a:p>
            <a:r>
              <a:rPr lang="en-US" sz="1300" dirty="0"/>
              <a:t>[1]	M. Di Renzo et al., “Smart Radio Environments Empowered by Reconfigurable Intelligent Surfaces: How It Works, State of Research, and the Road Ahead,” IEEE J. Sel. Areas </a:t>
            </a:r>
            <a:r>
              <a:rPr lang="en-US" sz="1300" dirty="0" err="1"/>
              <a:t>Commun</a:t>
            </a:r>
            <a:r>
              <a:rPr lang="en-US" sz="1300" dirty="0"/>
              <a:t>., vol. 38, no. 11, pp. 2450–2525, 2020.</a:t>
            </a:r>
          </a:p>
          <a:p>
            <a:r>
              <a:rPr lang="en-US" sz="1300" dirty="0"/>
              <a:t>[2]	X. Pei et al., “RIS-Aided Wireless Communications : Prototyping , Adaptive Beamforming , and Indoor / Outdoor Field Trials,” pp. 1–13.</a:t>
            </a:r>
          </a:p>
          <a:p>
            <a:r>
              <a:rPr lang="en-US" sz="1300" dirty="0"/>
              <a:t>[3]	E. </a:t>
            </a:r>
            <a:r>
              <a:rPr lang="en-US" sz="1300" dirty="0" err="1"/>
              <a:t>Basar</a:t>
            </a:r>
            <a:r>
              <a:rPr lang="en-US" sz="1300" dirty="0"/>
              <a:t> et al., “Reconfigurable Intelligent Surfaces,” IEEE Access, vol. PP, no. June 2018, p. 1, 2019.</a:t>
            </a:r>
          </a:p>
          <a:p>
            <a:endParaRPr lang="en-US" sz="1300" dirty="0"/>
          </a:p>
        </p:txBody>
      </p:sp>
    </p:spTree>
    <p:extLst>
      <p:ext uri="{BB962C8B-B14F-4D97-AF65-F5344CB8AC3E}">
        <p14:creationId xmlns:p14="http://schemas.microsoft.com/office/powerpoint/2010/main" val="24461722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1">
            <a:extLst>
              <a:ext uri="{FF2B5EF4-FFF2-40B4-BE49-F238E27FC236}">
                <a16:creationId xmlns:a16="http://schemas.microsoft.com/office/drawing/2014/main" id="{22DB0439-BF96-9DF1-1786-CA9A2A6CCD26}"/>
              </a:ext>
            </a:extLst>
          </p:cNvPr>
          <p:cNvSpPr txBox="1">
            <a:spLocks/>
          </p:cNvSpPr>
          <p:nvPr/>
        </p:nvSpPr>
        <p:spPr>
          <a:xfrm>
            <a:off x="785947" y="365125"/>
            <a:ext cx="10918371"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dirty="0">
                <a:solidFill>
                  <a:srgbClr val="0096BC"/>
                </a:solidFill>
                <a:latin typeface="BROTHER-1816-THIN" pitchFamily="2" charset="0"/>
              </a:rPr>
              <a:t>IRS Main Working Principle</a:t>
            </a:r>
          </a:p>
        </p:txBody>
      </p:sp>
      <mc:AlternateContent xmlns:mc="http://schemas.openxmlformats.org/markup-compatibility/2006" xmlns:p14="http://schemas.microsoft.com/office/powerpoint/2010/main">
        <mc:Choice Requires="p14">
          <p:contentPart p14:bwMode="auto" r:id="rId3">
            <p14:nvContentPartPr>
              <p14:cNvPr id="4" name="Input penna 5">
                <a:extLst>
                  <a:ext uri="{FF2B5EF4-FFF2-40B4-BE49-F238E27FC236}">
                    <a16:creationId xmlns:a16="http://schemas.microsoft.com/office/drawing/2014/main" id="{5F5EFC42-154B-4B98-5126-5A51FA0A3681}"/>
                  </a:ext>
                </a:extLst>
              </p14:cNvPr>
              <p14:cNvContentPartPr/>
              <p14:nvPr/>
            </p14:nvContentPartPr>
            <p14:xfrm>
              <a:off x="7185618" y="3278698"/>
              <a:ext cx="360" cy="360"/>
            </p14:xfrm>
          </p:contentPart>
        </mc:Choice>
        <mc:Fallback xmlns="">
          <p:pic>
            <p:nvPicPr>
              <p:cNvPr id="4" name="Input penna 5">
                <a:extLst>
                  <a:ext uri="{FF2B5EF4-FFF2-40B4-BE49-F238E27FC236}">
                    <a16:creationId xmlns:a16="http://schemas.microsoft.com/office/drawing/2014/main" id="{5F5EFC42-154B-4B98-5126-5A51FA0A3681}"/>
                  </a:ext>
                </a:extLst>
              </p:cNvPr>
              <p:cNvPicPr/>
              <p:nvPr/>
            </p:nvPicPr>
            <p:blipFill>
              <a:blip r:embed="rId4"/>
              <a:stretch>
                <a:fillRect/>
              </a:stretch>
            </p:blipFill>
            <p:spPr>
              <a:xfrm>
                <a:off x="7167618" y="3260698"/>
                <a:ext cx="36000" cy="36000"/>
              </a:xfrm>
              <a:prstGeom prst="rect">
                <a:avLst/>
              </a:prstGeom>
            </p:spPr>
          </p:pic>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4453F0BD-E3A6-EE31-B4BB-B9E2E3A420A3}"/>
                  </a:ext>
                </a:extLst>
              </p:cNvPr>
              <p:cNvSpPr txBox="1"/>
              <p:nvPr/>
            </p:nvSpPr>
            <p:spPr>
              <a:xfrm>
                <a:off x="633368" y="1744895"/>
                <a:ext cx="5766712" cy="3916970"/>
              </a:xfrm>
              <a:prstGeom prst="rect">
                <a:avLst/>
              </a:prstGeom>
              <a:noFill/>
            </p:spPr>
            <p:txBody>
              <a:bodyPr wrap="square">
                <a:spAutoFit/>
              </a:bodyPr>
              <a:lstStyle/>
              <a:p>
                <a:pPr marL="285750" indent="-285750">
                  <a:buFont typeface="Wingdings" panose="05000000000000000000" pitchFamily="2" charset="2"/>
                  <a:buChar char="q"/>
                </a:pPr>
                <a:r>
                  <a:rPr lang="en-US" sz="2000" dirty="0">
                    <a:latin typeface="BROTHER-1816-BOOK" pitchFamily="2" charset="0"/>
                  </a:rPr>
                  <a:t>Changing the phase of the impinging signal to change its direction </a:t>
                </a:r>
              </a:p>
              <a:p>
                <a:pPr marL="285750" indent="-285750">
                  <a:buFont typeface="Wingdings" panose="05000000000000000000" pitchFamily="2" charset="2"/>
                  <a:buChar char="q"/>
                </a:pPr>
                <a:r>
                  <a:rPr lang="en-US" sz="2000" dirty="0">
                    <a:latin typeface="BROTHER-1816-BOOK" pitchFamily="2" charset="0"/>
                  </a:rPr>
                  <a:t>Introducing different phase shifts </a:t>
                </a:r>
                <a14:m>
                  <m:oMath xmlns:m="http://schemas.openxmlformats.org/officeDocument/2006/math">
                    <m:sSub>
                      <m:sSubPr>
                        <m:ctrlPr>
                          <a:rPr lang="en-US" sz="2000" i="1" smtClean="0">
                            <a:effectLst/>
                            <a:latin typeface="Cambria Math" panose="02040503050406030204" pitchFamily="18" charset="0"/>
                            <a:ea typeface="Times New Roman" panose="02020603050405020304" pitchFamily="18" charset="0"/>
                          </a:rPr>
                        </m:ctrlPr>
                      </m:sSubPr>
                      <m:e>
                        <m:r>
                          <a:rPr lang="en-US" sz="1800" i="1">
                            <a:effectLst/>
                            <a:latin typeface="Cambria Math" panose="02040503050406030204" pitchFamily="18" charset="0"/>
                            <a:ea typeface="Times New Roman" panose="02020603050405020304" pitchFamily="18" charset="0"/>
                            <a:cs typeface="Arial" panose="020B0604020202020204" pitchFamily="34" charset="0"/>
                          </a:rPr>
                          <m:t>𝜙</m:t>
                        </m:r>
                      </m:e>
                      <m:sub>
                        <m:r>
                          <a:rPr lang="en-US" sz="1800" i="1">
                            <a:effectLst/>
                            <a:latin typeface="Cambria Math" panose="02040503050406030204" pitchFamily="18" charset="0"/>
                            <a:ea typeface="Times New Roman" panose="02020603050405020304" pitchFamily="18" charset="0"/>
                            <a:cs typeface="Arial" panose="020B0604020202020204" pitchFamily="34" charset="0"/>
                          </a:rPr>
                          <m:t>𝑛</m:t>
                        </m:r>
                      </m:sub>
                    </m:sSub>
                  </m:oMath>
                </a14:m>
                <a:r>
                  <a:rPr lang="en-US" sz="2000" dirty="0">
                    <a:latin typeface="BROTHER-1816-BOOK" pitchFamily="2" charset="0"/>
                  </a:rPr>
                  <a:t> to different locations of the surface</a:t>
                </a:r>
              </a:p>
              <a:p>
                <a:endParaRPr lang="en-US" sz="2000" dirty="0">
                  <a:latin typeface="BROTHER-1816-BOOK" pitchFamily="2" charset="0"/>
                </a:endParaRPr>
              </a:p>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𝑅𝑒𝑐𝑒𝑖𝑣𝑒𝑑</m:t>
                      </m:r>
                      <m:r>
                        <a:rPr lang="en-US" sz="2000" b="0" i="1" smtClean="0">
                          <a:latin typeface="Cambria Math" panose="02040503050406030204" pitchFamily="18" charset="0"/>
                        </a:rPr>
                        <m:t> </m:t>
                      </m:r>
                      <m:r>
                        <a:rPr lang="en-US" sz="2000" b="0" i="1" smtClean="0">
                          <a:latin typeface="Cambria Math" panose="02040503050406030204" pitchFamily="18" charset="0"/>
                        </a:rPr>
                        <m:t>𝑠𝑖𝑔𝑛𝑎𝑙</m:t>
                      </m:r>
                      <m:r>
                        <a:rPr lang="pt-BR" sz="2000" i="1" smtClean="0">
                          <a:latin typeface="Cambria Math" panose="02040503050406030204" pitchFamily="18" charset="0"/>
                        </a:rPr>
                        <m:t>=</m:t>
                      </m:r>
                      <m:r>
                        <a:rPr lang="en-US" sz="2000" b="0" i="1" smtClean="0">
                          <a:latin typeface="Cambria Math" panose="02040503050406030204" pitchFamily="18" charset="0"/>
                        </a:rPr>
                        <m:t>𝑝𝑎𝑡h𝑙𝑜𝑠𝑠</m:t>
                      </m:r>
                      <m:r>
                        <a:rPr lang="en-US" sz="2000" b="0" i="1" smtClean="0">
                          <a:latin typeface="Cambria Math" panose="02040503050406030204" pitchFamily="18" charset="0"/>
                        </a:rPr>
                        <m:t> ×</m:t>
                      </m:r>
                      <m:nary>
                        <m:naryPr>
                          <m:chr m:val="∑"/>
                          <m:supHide m:val="on"/>
                          <m:ctrlPr>
                            <a:rPr lang="pt-BR" sz="2000" i="1" smtClean="0">
                              <a:latin typeface="Cambria Math" panose="02040503050406030204" pitchFamily="18" charset="0"/>
                            </a:rPr>
                          </m:ctrlPr>
                        </m:naryPr>
                        <m:sub>
                          <m:r>
                            <m:rPr>
                              <m:brk m:alnAt="7"/>
                            </m:rPr>
                            <a:rPr lang="en-US" sz="2000" b="0" i="1" smtClean="0">
                              <a:latin typeface="Cambria Math" panose="02040503050406030204" pitchFamily="18" charset="0"/>
                            </a:rPr>
                            <m:t>𝑛</m:t>
                          </m:r>
                        </m:sub>
                        <m:sup/>
                        <m:e>
                          <m:r>
                            <a:rPr lang="en-US" sz="2000" b="0" i="1" smtClean="0">
                              <a:latin typeface="Cambria Math" panose="02040503050406030204" pitchFamily="18" charset="0"/>
                            </a:rPr>
                            <m:t>𝑠</m:t>
                          </m:r>
                          <m:r>
                            <a:rPr lang="en-US" sz="2000" b="0" i="1" smtClean="0">
                              <a:latin typeface="Cambria Math" panose="02040503050406030204" pitchFamily="18" charset="0"/>
                            </a:rPr>
                            <m:t>(</m:t>
                          </m:r>
                          <m:r>
                            <a:rPr lang="en-US" sz="2000" b="0" i="1" smtClean="0">
                              <a:latin typeface="Cambria Math" panose="02040503050406030204" pitchFamily="18" charset="0"/>
                            </a:rPr>
                            <m:t>𝑡</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𝜏</m:t>
                              </m:r>
                            </m:e>
                            <m:sub>
                              <m:r>
                                <a:rPr lang="en-US" sz="2000" b="0" i="1" smtClean="0">
                                  <a:latin typeface="Cambria Math" panose="02040503050406030204" pitchFamily="18" charset="0"/>
                                </a:rPr>
                                <m:t>𝑛</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m:t>
                              </m:r>
                            </m:e>
                            <m:sub>
                              <m:r>
                                <a:rPr lang="en-US" sz="2000" b="0" i="1" smtClean="0">
                                  <a:latin typeface="Cambria Math" panose="02040503050406030204" pitchFamily="18" charset="0"/>
                                </a:rPr>
                                <m:t>𝑛</m:t>
                              </m:r>
                            </m:sub>
                          </m:sSub>
                          <m:r>
                            <a:rPr lang="en-US" sz="2000" b="0" i="1" smtClean="0">
                              <a:latin typeface="Cambria Math" panose="02040503050406030204" pitchFamily="18" charset="0"/>
                            </a:rPr>
                            <m:t>)</m:t>
                          </m:r>
                        </m:e>
                      </m:nary>
                    </m:oMath>
                  </m:oMathPara>
                </a14:m>
                <a:endParaRPr lang="en-US" sz="2000" dirty="0">
                  <a:latin typeface="BROTHER-1816-BOOK" pitchFamily="2" charset="0"/>
                </a:endParaRPr>
              </a:p>
              <a:p>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𝜏</m:t>
                        </m:r>
                      </m:e>
                      <m:sub>
                        <m:r>
                          <a:rPr lang="en-US" sz="2000" b="0" i="1" smtClean="0">
                            <a:latin typeface="Cambria Math" panose="02040503050406030204" pitchFamily="18" charset="0"/>
                          </a:rPr>
                          <m:t>𝑛</m:t>
                        </m:r>
                      </m:sub>
                    </m:sSub>
                  </m:oMath>
                </a14:m>
                <a:r>
                  <a:rPr lang="en-US" sz="2000" dirty="0">
                    <a:latin typeface="BROTHER-1816-BOOK" pitchFamily="2" charset="0"/>
                  </a:rPr>
                  <a:t>: propagation Delay</a:t>
                </a:r>
              </a:p>
              <a:p>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m:t>
                        </m:r>
                      </m:e>
                      <m:sub>
                        <m:r>
                          <a:rPr lang="en-US" sz="2000" b="0" i="1" smtClean="0">
                            <a:latin typeface="Cambria Math" panose="02040503050406030204" pitchFamily="18" charset="0"/>
                          </a:rPr>
                          <m:t>𝑛</m:t>
                        </m:r>
                      </m:sub>
                    </m:sSub>
                  </m:oMath>
                </a14:m>
                <a:r>
                  <a:rPr lang="en-US" sz="2000" dirty="0">
                    <a:latin typeface="BROTHER-1816-BOOK" pitchFamily="2" charset="0"/>
                  </a:rPr>
                  <a:t>: Introduced Delay by the surface</a:t>
                </a:r>
              </a:p>
              <a:p>
                <a:endParaRPr lang="en-US" sz="2000" dirty="0">
                  <a:latin typeface="BROTHER-1816-BOOK" pitchFamily="2" charset="0"/>
                </a:endParaRPr>
              </a:p>
              <a:p>
                <a:r>
                  <a:rPr lang="en-US" sz="2000" dirty="0">
                    <a:latin typeface="BROTHER-1816-BOOK" pitchFamily="2" charset="0"/>
                  </a:rPr>
                  <a:t>Focusing Signal in one point: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𝜏</m:t>
                        </m:r>
                      </m:e>
                      <m:sub>
                        <m:r>
                          <a:rPr lang="en-US" sz="2000" b="0" i="1" smtClean="0">
                            <a:latin typeface="Cambria Math" panose="02040503050406030204" pitchFamily="18" charset="0"/>
                          </a:rPr>
                          <m:t>𝑛</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m:t>
                        </m:r>
                      </m:e>
                      <m:sub>
                        <m:r>
                          <a:rPr lang="en-US" sz="2000" b="0" i="1" smtClean="0">
                            <a:latin typeface="Cambria Math" panose="02040503050406030204" pitchFamily="18" charset="0"/>
                          </a:rPr>
                          <m:t>𝑛</m:t>
                        </m:r>
                      </m:sub>
                    </m:sSub>
                  </m:oMath>
                </a14:m>
                <a:r>
                  <a:rPr lang="en-US" sz="2000" dirty="0">
                    <a:latin typeface="BROTHER-1816-BOOK" pitchFamily="2" charset="0"/>
                  </a:rPr>
                  <a:t> equal for all elements of the surface</a:t>
                </a:r>
              </a:p>
            </p:txBody>
          </p:sp>
        </mc:Choice>
        <mc:Fallback xmlns="">
          <p:sp>
            <p:nvSpPr>
              <p:cNvPr id="5" name="TextBox 4">
                <a:extLst>
                  <a:ext uri="{FF2B5EF4-FFF2-40B4-BE49-F238E27FC236}">
                    <a16:creationId xmlns:a16="http://schemas.microsoft.com/office/drawing/2014/main" id="{4453F0BD-E3A6-EE31-B4BB-B9E2E3A420A3}"/>
                  </a:ext>
                </a:extLst>
              </p:cNvPr>
              <p:cNvSpPr txBox="1">
                <a:spLocks noRot="1" noChangeAspect="1" noMove="1" noResize="1" noEditPoints="1" noAdjustHandles="1" noChangeArrowheads="1" noChangeShapeType="1" noTextEdit="1"/>
              </p:cNvSpPr>
              <p:nvPr/>
            </p:nvSpPr>
            <p:spPr>
              <a:xfrm>
                <a:off x="633368" y="1744895"/>
                <a:ext cx="5766712" cy="3916970"/>
              </a:xfrm>
              <a:prstGeom prst="rect">
                <a:avLst/>
              </a:prstGeom>
              <a:blipFill>
                <a:blip r:embed="rId5"/>
                <a:stretch>
                  <a:fillRect l="-1163" t="-778" b="-1711"/>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CC8960FD-DE98-3A9C-43DE-23F39AA0F88E}"/>
              </a:ext>
            </a:extLst>
          </p:cNvPr>
          <p:cNvPicPr>
            <a:picLocks noChangeAspect="1"/>
          </p:cNvPicPr>
          <p:nvPr/>
        </p:nvPicPr>
        <p:blipFill>
          <a:blip r:embed="rId6"/>
          <a:stretch>
            <a:fillRect/>
          </a:stretch>
        </p:blipFill>
        <p:spPr>
          <a:xfrm>
            <a:off x="6517417" y="2012856"/>
            <a:ext cx="5452855" cy="2531683"/>
          </a:xfrm>
          <a:prstGeom prst="rect">
            <a:avLst/>
          </a:prstGeom>
        </p:spPr>
      </p:pic>
      <p:sp>
        <p:nvSpPr>
          <p:cNvPr id="10" name="Slide Number Placeholder 13">
            <a:extLst>
              <a:ext uri="{FF2B5EF4-FFF2-40B4-BE49-F238E27FC236}">
                <a16:creationId xmlns:a16="http://schemas.microsoft.com/office/drawing/2014/main" id="{B9CA7FC9-E5C6-8277-7343-7AA9BB5C9094}"/>
              </a:ext>
            </a:extLst>
          </p:cNvPr>
          <p:cNvSpPr txBox="1">
            <a:spLocks/>
          </p:cNvSpPr>
          <p:nvPr/>
        </p:nvSpPr>
        <p:spPr>
          <a:xfrm>
            <a:off x="11704319" y="6468600"/>
            <a:ext cx="487682" cy="365125"/>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A3F4FF3-C51F-064A-B1CB-23BD21A301F8}" type="slidenum">
              <a:rPr lang="fr-FR" smtClean="0"/>
              <a:pPr/>
              <a:t>8</a:t>
            </a:fld>
            <a:endParaRPr lang="fr-FR" dirty="0"/>
          </a:p>
        </p:txBody>
      </p:sp>
      <p:sp>
        <p:nvSpPr>
          <p:cNvPr id="12" name="TextBox 11">
            <a:extLst>
              <a:ext uri="{FF2B5EF4-FFF2-40B4-BE49-F238E27FC236}">
                <a16:creationId xmlns:a16="http://schemas.microsoft.com/office/drawing/2014/main" id="{370CA723-8AF5-F32D-BA50-75F75BF0A9A9}"/>
              </a:ext>
            </a:extLst>
          </p:cNvPr>
          <p:cNvSpPr txBox="1"/>
          <p:nvPr/>
        </p:nvSpPr>
        <p:spPr>
          <a:xfrm>
            <a:off x="-3463" y="6334665"/>
            <a:ext cx="12195463" cy="510909"/>
          </a:xfrm>
          <a:prstGeom prst="rect">
            <a:avLst/>
          </a:prstGeom>
          <a:noFill/>
        </p:spPr>
        <p:txBody>
          <a:bodyPr wrap="square">
            <a:spAutoFit/>
          </a:bodyPr>
          <a:lstStyle/>
          <a:p>
            <a:pPr marL="406400" marR="0" indent="-406400">
              <a:lnSpc>
                <a:spcPct val="107000"/>
              </a:lnSpc>
              <a:spcBef>
                <a:spcPts val="0"/>
              </a:spcBef>
              <a:spcAft>
                <a:spcPts val="800"/>
              </a:spcAft>
            </a:pPr>
            <a:r>
              <a:rPr lang="en-US" sz="1300" kern="0" dirty="0">
                <a:effectLst/>
                <a:latin typeface="Calibri" panose="020F0502020204030204" pitchFamily="34" charset="0"/>
                <a:ea typeface="Calibri" panose="020F0502020204030204" pitchFamily="34" charset="0"/>
                <a:cs typeface="Calibri" panose="020F0502020204030204" pitchFamily="34" charset="0"/>
              </a:rPr>
              <a:t>[</a:t>
            </a:r>
            <a:r>
              <a:rPr lang="en-US" sz="1300" kern="0" dirty="0">
                <a:latin typeface="Calibri" panose="020F0502020204030204" pitchFamily="34" charset="0"/>
                <a:ea typeface="Calibri" panose="020F0502020204030204" pitchFamily="34" charset="0"/>
                <a:cs typeface="Calibri" panose="020F0502020204030204" pitchFamily="34" charset="0"/>
              </a:rPr>
              <a:t>1</a:t>
            </a:r>
            <a:r>
              <a:rPr lang="en-US" sz="1300" kern="0" dirty="0">
                <a:effectLst/>
                <a:latin typeface="Calibri" panose="020F0502020204030204" pitchFamily="34" charset="0"/>
                <a:ea typeface="Calibri" panose="020F0502020204030204" pitchFamily="34" charset="0"/>
                <a:cs typeface="Calibri" panose="020F0502020204030204" pitchFamily="34" charset="0"/>
              </a:rPr>
              <a:t>]	E. Bjornson, H. </a:t>
            </a:r>
            <a:r>
              <a:rPr lang="en-US" sz="1300" kern="0" dirty="0" err="1">
                <a:effectLst/>
                <a:latin typeface="Calibri" panose="020F0502020204030204" pitchFamily="34" charset="0"/>
                <a:ea typeface="Calibri" panose="020F0502020204030204" pitchFamily="34" charset="0"/>
                <a:cs typeface="Calibri" panose="020F0502020204030204" pitchFamily="34" charset="0"/>
              </a:rPr>
              <a:t>Wymeersch</a:t>
            </a:r>
            <a:r>
              <a:rPr lang="en-US" sz="1300" kern="0" dirty="0">
                <a:effectLst/>
                <a:latin typeface="Calibri" panose="020F0502020204030204" pitchFamily="34" charset="0"/>
                <a:ea typeface="Calibri" panose="020F0502020204030204" pitchFamily="34" charset="0"/>
                <a:cs typeface="Calibri" panose="020F0502020204030204" pitchFamily="34" charset="0"/>
              </a:rPr>
              <a:t>, B. </a:t>
            </a:r>
            <a:r>
              <a:rPr lang="en-US" sz="1300" kern="0" dirty="0" err="1">
                <a:effectLst/>
                <a:latin typeface="Calibri" panose="020F0502020204030204" pitchFamily="34" charset="0"/>
                <a:ea typeface="Calibri" panose="020F0502020204030204" pitchFamily="34" charset="0"/>
                <a:cs typeface="Calibri" panose="020F0502020204030204" pitchFamily="34" charset="0"/>
              </a:rPr>
              <a:t>Matthiesen</a:t>
            </a:r>
            <a:r>
              <a:rPr lang="en-US" sz="1300" kern="0" dirty="0">
                <a:effectLst/>
                <a:latin typeface="Calibri" panose="020F0502020204030204" pitchFamily="34" charset="0"/>
                <a:ea typeface="Calibri" panose="020F0502020204030204" pitchFamily="34" charset="0"/>
                <a:cs typeface="Calibri" panose="020F0502020204030204" pitchFamily="34" charset="0"/>
              </a:rPr>
              <a:t>, P. </a:t>
            </a:r>
            <a:r>
              <a:rPr lang="en-US" sz="1300" kern="0" dirty="0" err="1">
                <a:effectLst/>
                <a:latin typeface="Calibri" panose="020F0502020204030204" pitchFamily="34" charset="0"/>
                <a:ea typeface="Calibri" panose="020F0502020204030204" pitchFamily="34" charset="0"/>
                <a:cs typeface="Calibri" panose="020F0502020204030204" pitchFamily="34" charset="0"/>
              </a:rPr>
              <a:t>Popovski</a:t>
            </a:r>
            <a:r>
              <a:rPr lang="en-US" sz="1300" kern="0" dirty="0">
                <a:effectLst/>
                <a:latin typeface="Calibri" panose="020F0502020204030204" pitchFamily="34" charset="0"/>
                <a:ea typeface="Calibri" panose="020F0502020204030204" pitchFamily="34" charset="0"/>
                <a:cs typeface="Calibri" panose="020F0502020204030204" pitchFamily="34" charset="0"/>
              </a:rPr>
              <a:t>, L. Sanguinetti, and E. De Carvalho, “Reconfigurable Intelligent Surfaces: A signal processing perspective with wireless applications,” </a:t>
            </a:r>
            <a:r>
              <a:rPr lang="en-US" sz="1300" i="1" kern="0" dirty="0">
                <a:effectLst/>
                <a:latin typeface="Calibri" panose="020F0502020204030204" pitchFamily="34" charset="0"/>
                <a:ea typeface="Calibri" panose="020F0502020204030204" pitchFamily="34" charset="0"/>
                <a:cs typeface="Calibri" panose="020F0502020204030204" pitchFamily="34" charset="0"/>
              </a:rPr>
              <a:t>IEEE Signal Process. Mag.</a:t>
            </a:r>
            <a:r>
              <a:rPr lang="en-US" sz="1300" kern="0" dirty="0">
                <a:effectLst/>
                <a:latin typeface="Calibri" panose="020F0502020204030204" pitchFamily="34" charset="0"/>
                <a:ea typeface="Calibri" panose="020F0502020204030204" pitchFamily="34" charset="0"/>
                <a:cs typeface="Calibri" panose="020F0502020204030204" pitchFamily="34" charset="0"/>
              </a:rPr>
              <a:t>, vol. 39, no. 2, pp. 135–158, 2022.</a:t>
            </a:r>
            <a:endParaRPr lang="en-US" sz="13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13" name="TextBox 12">
            <a:extLst>
              <a:ext uri="{FF2B5EF4-FFF2-40B4-BE49-F238E27FC236}">
                <a16:creationId xmlns:a16="http://schemas.microsoft.com/office/drawing/2014/main" id="{71994039-0F70-1472-FE3E-AB7B4B312E7A}"/>
              </a:ext>
            </a:extLst>
          </p:cNvPr>
          <p:cNvSpPr txBox="1"/>
          <p:nvPr/>
        </p:nvSpPr>
        <p:spPr>
          <a:xfrm>
            <a:off x="9002678" y="4588812"/>
            <a:ext cx="482331" cy="276999"/>
          </a:xfrm>
          <a:prstGeom prst="rect">
            <a:avLst/>
          </a:prstGeom>
          <a:noFill/>
        </p:spPr>
        <p:txBody>
          <a:bodyPr wrap="square">
            <a:spAutoFit/>
          </a:bodyPr>
          <a:lstStyle/>
          <a:p>
            <a:r>
              <a:rPr lang="en-US" sz="1200" dirty="0"/>
              <a:t>[1]</a:t>
            </a:r>
          </a:p>
        </p:txBody>
      </p:sp>
    </p:spTree>
    <p:extLst>
      <p:ext uri="{BB962C8B-B14F-4D97-AF65-F5344CB8AC3E}">
        <p14:creationId xmlns:p14="http://schemas.microsoft.com/office/powerpoint/2010/main" val="37905066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F351686-F39A-4E31-6E7E-140327DFC0F5}"/>
              </a:ext>
            </a:extLst>
          </p:cNvPr>
          <p:cNvSpPr txBox="1">
            <a:spLocks/>
          </p:cNvSpPr>
          <p:nvPr/>
        </p:nvSpPr>
        <p:spPr>
          <a:xfrm>
            <a:off x="785947" y="365125"/>
            <a:ext cx="10918371"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dirty="0">
                <a:solidFill>
                  <a:srgbClr val="0096BC"/>
                </a:solidFill>
                <a:latin typeface="BROTHER-1816-THIN" pitchFamily="2" charset="0"/>
              </a:rPr>
              <a:t>IRS Main Working Principle</a:t>
            </a:r>
          </a:p>
        </p:txBody>
      </p:sp>
      <mc:AlternateContent xmlns:mc="http://schemas.openxmlformats.org/markup-compatibility/2006" xmlns:p14="http://schemas.microsoft.com/office/powerpoint/2010/main">
        <mc:Choice Requires="p14">
          <p:contentPart p14:bwMode="auto" r:id="rId3">
            <p14:nvContentPartPr>
              <p14:cNvPr id="6" name="Input penna 5">
                <a:extLst>
                  <a:ext uri="{FF2B5EF4-FFF2-40B4-BE49-F238E27FC236}">
                    <a16:creationId xmlns:a16="http://schemas.microsoft.com/office/drawing/2014/main" id="{5BA554B9-E62A-745F-4BA7-AF5C8BAD4385}"/>
                  </a:ext>
                </a:extLst>
              </p14:cNvPr>
              <p14:cNvContentPartPr/>
              <p14:nvPr/>
            </p14:nvContentPartPr>
            <p14:xfrm>
              <a:off x="7185618" y="3278698"/>
              <a:ext cx="360" cy="360"/>
            </p14:xfrm>
          </p:contentPart>
        </mc:Choice>
        <mc:Fallback xmlns="">
          <p:pic>
            <p:nvPicPr>
              <p:cNvPr id="6" name="Input penna 5">
                <a:extLst>
                  <a:ext uri="{FF2B5EF4-FFF2-40B4-BE49-F238E27FC236}">
                    <a16:creationId xmlns:a16="http://schemas.microsoft.com/office/drawing/2014/main" id="{5BA554B9-E62A-745F-4BA7-AF5C8BAD4385}"/>
                  </a:ext>
                </a:extLst>
              </p:cNvPr>
              <p:cNvPicPr/>
              <p:nvPr/>
            </p:nvPicPr>
            <p:blipFill>
              <a:blip r:embed="rId4"/>
              <a:stretch>
                <a:fillRect/>
              </a:stretch>
            </p:blipFill>
            <p:spPr>
              <a:xfrm>
                <a:off x="7167618" y="3260698"/>
                <a:ext cx="36000" cy="36000"/>
              </a:xfrm>
              <a:prstGeom prst="rect">
                <a:avLst/>
              </a:prstGeom>
            </p:spPr>
          </p:pic>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8CD5F80A-21BE-5BF4-C9BF-F03F2E0C3F74}"/>
                  </a:ext>
                </a:extLst>
              </p:cNvPr>
              <p:cNvSpPr txBox="1"/>
              <p:nvPr/>
            </p:nvSpPr>
            <p:spPr>
              <a:xfrm>
                <a:off x="983225" y="1744895"/>
                <a:ext cx="5112775" cy="2862771"/>
              </a:xfrm>
              <a:prstGeom prst="rect">
                <a:avLst/>
              </a:prstGeom>
              <a:noFill/>
            </p:spPr>
            <p:txBody>
              <a:bodyPr wrap="square">
                <a:spAutoFit/>
              </a:bodyPr>
              <a:lstStyle/>
              <a:p>
                <a:pPr marL="342900" indent="-342900">
                  <a:buFont typeface="Wingdings" panose="05000000000000000000" pitchFamily="2" charset="2"/>
                  <a:buChar char="q"/>
                </a:pPr>
                <a:r>
                  <a:rPr lang="en-US" sz="2000" dirty="0">
                    <a:latin typeface="BROTHER-1816-BOOK" pitchFamily="2" charset="0"/>
                  </a:rPr>
                  <a:t>Introducing different phase shifts </a:t>
                </a:r>
                <a14:m>
                  <m:oMath xmlns:m="http://schemas.openxmlformats.org/officeDocument/2006/math">
                    <m:sSub>
                      <m:sSubPr>
                        <m:ctrlPr>
                          <a:rPr lang="en-US" sz="2000" i="1" smtClean="0">
                            <a:effectLst/>
                            <a:latin typeface="Cambria Math" panose="02040503050406030204" pitchFamily="18" charset="0"/>
                            <a:ea typeface="Times New Roman" panose="02020603050405020304" pitchFamily="18" charset="0"/>
                          </a:rPr>
                        </m:ctrlPr>
                      </m:sSubPr>
                      <m:e>
                        <m:r>
                          <a:rPr lang="en-US" sz="1800" i="1">
                            <a:effectLst/>
                            <a:latin typeface="Cambria Math" panose="02040503050406030204" pitchFamily="18" charset="0"/>
                            <a:ea typeface="Times New Roman" panose="02020603050405020304" pitchFamily="18" charset="0"/>
                            <a:cs typeface="Arial" panose="020B0604020202020204" pitchFamily="34" charset="0"/>
                          </a:rPr>
                          <m:t>𝜙</m:t>
                        </m:r>
                      </m:e>
                      <m:sub>
                        <m:r>
                          <a:rPr lang="en-US" sz="1800" i="1">
                            <a:effectLst/>
                            <a:latin typeface="Cambria Math" panose="02040503050406030204" pitchFamily="18" charset="0"/>
                            <a:ea typeface="Times New Roman" panose="02020603050405020304" pitchFamily="18" charset="0"/>
                            <a:cs typeface="Arial" panose="020B0604020202020204" pitchFamily="34" charset="0"/>
                          </a:rPr>
                          <m:t>𝑛</m:t>
                        </m:r>
                      </m:sub>
                    </m:sSub>
                  </m:oMath>
                </a14:m>
                <a:r>
                  <a:rPr lang="en-US" sz="2000" dirty="0">
                    <a:latin typeface="BROTHER-1816-BOOK" pitchFamily="2" charset="0"/>
                  </a:rPr>
                  <a:t> to different locations of the surface</a:t>
                </a:r>
              </a:p>
              <a:p>
                <a:pPr marL="285750" indent="-285750">
                  <a:buFont typeface="Wingdings" panose="05000000000000000000" pitchFamily="2" charset="2"/>
                  <a:buChar char="q"/>
                </a:pPr>
                <a:r>
                  <a:rPr lang="en-US" sz="2000" dirty="0">
                    <a:latin typeface="BROTHER-1816-BOOK" pitchFamily="2" charset="0"/>
                  </a:rPr>
                  <a:t>Phase shifts controlled Electronically </a:t>
                </a:r>
              </a:p>
              <a:p>
                <a:pPr marL="285750" indent="-285750">
                  <a:buFont typeface="Wingdings" panose="05000000000000000000" pitchFamily="2" charset="2"/>
                  <a:buChar char="q"/>
                </a:pPr>
                <a:r>
                  <a:rPr lang="en-US" sz="2000" dirty="0">
                    <a:latin typeface="BROTHER-1816-BOOK" pitchFamily="2" charset="0"/>
                  </a:rPr>
                  <a:t>Reflection Coefficient of one element:</a:t>
                </a:r>
              </a:p>
              <a:p>
                <a:pPr lvl="1"/>
                <a14:m>
                  <m:oMathPara xmlns:m="http://schemas.openxmlformats.org/officeDocument/2006/math">
                    <m:oMathParaPr>
                      <m:jc m:val="centerGroup"/>
                    </m:oMathParaPr>
                    <m:oMath xmlns:m="http://schemas.openxmlformats.org/officeDocument/2006/math">
                      <m:r>
                        <m:rPr>
                          <m:sty m:val="p"/>
                        </m:rPr>
                        <a:rPr lang="en-US" sz="1800" kern="100" smtClean="0">
                          <a:effectLst/>
                          <a:latin typeface="Cambria Math" panose="02040503050406030204" pitchFamily="18" charset="0"/>
                          <a:ea typeface="Times New Roman" panose="02020603050405020304" pitchFamily="18" charset="0"/>
                          <a:cs typeface="Arial" panose="020B0604020202020204" pitchFamily="34" charset="0"/>
                        </a:rPr>
                        <m:t>Γ</m:t>
                      </m:r>
                      <m:r>
                        <a:rPr lang="en-US" sz="1800" kern="100" smtClean="0">
                          <a:effectLst/>
                          <a:latin typeface="Cambria Math" panose="02040503050406030204" pitchFamily="18" charset="0"/>
                          <a:ea typeface="Times New Roman" panose="02020603050405020304" pitchFamily="18" charset="0"/>
                          <a:cs typeface="Arial" panose="020B0604020202020204" pitchFamily="34" charset="0"/>
                        </a:rPr>
                        <m:t>= </m:t>
                      </m:r>
                      <m:f>
                        <m:fPr>
                          <m:ctrlPr>
                            <a:rPr lang="en-US" sz="1800" i="1" kern="100">
                              <a:effectLst/>
                              <a:latin typeface="Cambria Math" panose="02040503050406030204" pitchFamily="18" charset="0"/>
                              <a:ea typeface="Times New Roman" panose="02020603050405020304" pitchFamily="18" charset="0"/>
                              <a:cs typeface="Arial" panose="020B0604020202020204" pitchFamily="34" charset="0"/>
                            </a:rPr>
                          </m:ctrlPr>
                        </m:fPr>
                        <m:num>
                          <m:sSub>
                            <m:sSubPr>
                              <m:ctrlPr>
                                <a:rPr lang="en-US" sz="1800" i="1" kern="100">
                                  <a:effectLst/>
                                  <a:latin typeface="Cambria Math" panose="02040503050406030204" pitchFamily="18" charset="0"/>
                                  <a:ea typeface="Times New Roman" panose="02020603050405020304" pitchFamily="18" charset="0"/>
                                  <a:cs typeface="Arial" panose="020B0604020202020204" pitchFamily="34" charset="0"/>
                                </a:rPr>
                              </m:ctrlPr>
                            </m:sSubPr>
                            <m:e>
                              <m:r>
                                <a:rPr lang="en-US" sz="1800" i="1" kern="100">
                                  <a:effectLst/>
                                  <a:latin typeface="Cambria Math" panose="02040503050406030204" pitchFamily="18" charset="0"/>
                                  <a:ea typeface="Times New Roman" panose="02020603050405020304" pitchFamily="18" charset="0"/>
                                  <a:cs typeface="Arial" panose="020B0604020202020204" pitchFamily="34" charset="0"/>
                                </a:rPr>
                                <m:t>𝑍</m:t>
                              </m:r>
                            </m:e>
                            <m:sub>
                              <m:r>
                                <a:rPr lang="en-US" sz="1800" i="1" kern="100">
                                  <a:effectLst/>
                                  <a:latin typeface="Cambria Math" panose="02040503050406030204" pitchFamily="18" charset="0"/>
                                  <a:ea typeface="Times New Roman" panose="02020603050405020304" pitchFamily="18" charset="0"/>
                                  <a:cs typeface="Arial" panose="020B0604020202020204" pitchFamily="34" charset="0"/>
                                </a:rPr>
                                <m:t>𝑛</m:t>
                              </m:r>
                            </m:sub>
                          </m:sSub>
                          <m:r>
                            <a:rPr lang="en-US" sz="1800" i="1" kern="100">
                              <a:effectLst/>
                              <a:latin typeface="Cambria Math" panose="02040503050406030204" pitchFamily="18" charset="0"/>
                              <a:ea typeface="Times New Roman" panose="02020603050405020304" pitchFamily="18" charset="0"/>
                              <a:cs typeface="Arial" panose="020B0604020202020204" pitchFamily="34" charset="0"/>
                            </a:rPr>
                            <m:t>−</m:t>
                          </m:r>
                          <m:sSub>
                            <m:sSubPr>
                              <m:ctrlPr>
                                <a:rPr lang="en-US" sz="1800" i="1" kern="100">
                                  <a:effectLst/>
                                  <a:latin typeface="Cambria Math" panose="02040503050406030204" pitchFamily="18" charset="0"/>
                                  <a:ea typeface="Times New Roman" panose="02020603050405020304" pitchFamily="18" charset="0"/>
                                  <a:cs typeface="Arial" panose="020B0604020202020204" pitchFamily="34" charset="0"/>
                                </a:rPr>
                              </m:ctrlPr>
                            </m:sSubPr>
                            <m:e>
                              <m:r>
                                <a:rPr lang="en-US" sz="1800" i="1" kern="100">
                                  <a:effectLst/>
                                  <a:latin typeface="Cambria Math" panose="02040503050406030204" pitchFamily="18" charset="0"/>
                                  <a:ea typeface="Times New Roman" panose="02020603050405020304" pitchFamily="18" charset="0"/>
                                  <a:cs typeface="Arial" panose="020B0604020202020204" pitchFamily="34" charset="0"/>
                                </a:rPr>
                                <m:t>𝑍</m:t>
                              </m:r>
                            </m:e>
                            <m:sub>
                              <m:r>
                                <a:rPr lang="en-US" sz="1800" i="1" kern="100">
                                  <a:effectLst/>
                                  <a:latin typeface="Cambria Math" panose="02040503050406030204" pitchFamily="18" charset="0"/>
                                  <a:ea typeface="Times New Roman" panose="02020603050405020304" pitchFamily="18" charset="0"/>
                                  <a:cs typeface="Arial" panose="020B0604020202020204" pitchFamily="34" charset="0"/>
                                </a:rPr>
                                <m:t>0</m:t>
                              </m:r>
                            </m:sub>
                          </m:sSub>
                        </m:num>
                        <m:den>
                          <m:sSub>
                            <m:sSubPr>
                              <m:ctrlPr>
                                <a:rPr lang="en-US" sz="1800" i="1" kern="100">
                                  <a:effectLst/>
                                  <a:latin typeface="Cambria Math" panose="02040503050406030204" pitchFamily="18" charset="0"/>
                                  <a:ea typeface="Times New Roman" panose="02020603050405020304" pitchFamily="18" charset="0"/>
                                  <a:cs typeface="Arial" panose="020B0604020202020204" pitchFamily="34" charset="0"/>
                                </a:rPr>
                              </m:ctrlPr>
                            </m:sSubPr>
                            <m:e>
                              <m:r>
                                <a:rPr lang="en-US" sz="1800" i="1" kern="100">
                                  <a:effectLst/>
                                  <a:latin typeface="Cambria Math" panose="02040503050406030204" pitchFamily="18" charset="0"/>
                                  <a:ea typeface="Times New Roman" panose="02020603050405020304" pitchFamily="18" charset="0"/>
                                  <a:cs typeface="Arial" panose="020B0604020202020204" pitchFamily="34" charset="0"/>
                                </a:rPr>
                                <m:t>𝑍</m:t>
                              </m:r>
                            </m:e>
                            <m:sub>
                              <m:r>
                                <a:rPr lang="en-US" sz="1800" i="1" kern="100">
                                  <a:effectLst/>
                                  <a:latin typeface="Cambria Math" panose="02040503050406030204" pitchFamily="18" charset="0"/>
                                  <a:ea typeface="Times New Roman" panose="02020603050405020304" pitchFamily="18" charset="0"/>
                                  <a:cs typeface="Arial" panose="020B0604020202020204" pitchFamily="34" charset="0"/>
                                </a:rPr>
                                <m:t>𝑛</m:t>
                              </m:r>
                            </m:sub>
                          </m:sSub>
                          <m:r>
                            <a:rPr lang="en-US" sz="1800" i="1" kern="100">
                              <a:effectLst/>
                              <a:latin typeface="Cambria Math" panose="02040503050406030204" pitchFamily="18" charset="0"/>
                              <a:ea typeface="Times New Roman" panose="02020603050405020304" pitchFamily="18" charset="0"/>
                              <a:cs typeface="Arial" panose="020B0604020202020204" pitchFamily="34" charset="0"/>
                            </a:rPr>
                            <m:t>+</m:t>
                          </m:r>
                          <m:sSub>
                            <m:sSubPr>
                              <m:ctrlPr>
                                <a:rPr lang="en-US" sz="1800" i="1" kern="100">
                                  <a:effectLst/>
                                  <a:latin typeface="Cambria Math" panose="02040503050406030204" pitchFamily="18" charset="0"/>
                                  <a:ea typeface="Times New Roman" panose="02020603050405020304" pitchFamily="18" charset="0"/>
                                  <a:cs typeface="Arial" panose="020B0604020202020204" pitchFamily="34" charset="0"/>
                                </a:rPr>
                              </m:ctrlPr>
                            </m:sSubPr>
                            <m:e>
                              <m:r>
                                <a:rPr lang="en-US" sz="1800" i="1" kern="100">
                                  <a:effectLst/>
                                  <a:latin typeface="Cambria Math" panose="02040503050406030204" pitchFamily="18" charset="0"/>
                                  <a:ea typeface="Times New Roman" panose="02020603050405020304" pitchFamily="18" charset="0"/>
                                  <a:cs typeface="Arial" panose="020B0604020202020204" pitchFamily="34" charset="0"/>
                                </a:rPr>
                                <m:t>𝑍</m:t>
                              </m:r>
                            </m:e>
                            <m:sub>
                              <m:r>
                                <a:rPr lang="en-US" sz="1800" i="1" kern="100">
                                  <a:effectLst/>
                                  <a:latin typeface="Cambria Math" panose="02040503050406030204" pitchFamily="18" charset="0"/>
                                  <a:ea typeface="Times New Roman" panose="02020603050405020304" pitchFamily="18" charset="0"/>
                                  <a:cs typeface="Arial" panose="020B0604020202020204" pitchFamily="34" charset="0"/>
                                </a:rPr>
                                <m:t>0</m:t>
                              </m:r>
                            </m:sub>
                          </m:sSub>
                        </m:den>
                      </m:f>
                      <m:r>
                        <a:rPr lang="en-US" sz="1800" i="1" kern="100">
                          <a:effectLst/>
                          <a:latin typeface="Cambria Math" panose="02040503050406030204" pitchFamily="18" charset="0"/>
                          <a:ea typeface="Times New Roman" panose="02020603050405020304" pitchFamily="18" charset="0"/>
                          <a:cs typeface="Arial" panose="020B0604020202020204" pitchFamily="34" charset="0"/>
                        </a:rPr>
                        <m:t>=</m:t>
                      </m:r>
                      <m:sSub>
                        <m:sSubPr>
                          <m:ctrlPr>
                            <a:rPr lang="en-US" sz="1800" i="1" kern="100">
                              <a:effectLst/>
                              <a:latin typeface="Cambria Math" panose="02040503050406030204" pitchFamily="18" charset="0"/>
                              <a:ea typeface="Times New Roman" panose="02020603050405020304" pitchFamily="18" charset="0"/>
                              <a:cs typeface="Arial" panose="020B0604020202020204" pitchFamily="34" charset="0"/>
                            </a:rPr>
                          </m:ctrlPr>
                        </m:sSubPr>
                        <m:e>
                          <m:r>
                            <a:rPr lang="en-US" sz="1800" i="1" kern="100">
                              <a:effectLst/>
                              <a:latin typeface="Cambria Math" panose="02040503050406030204" pitchFamily="18" charset="0"/>
                              <a:ea typeface="Times New Roman" panose="02020603050405020304" pitchFamily="18" charset="0"/>
                              <a:cs typeface="Arial" panose="020B0604020202020204" pitchFamily="34" charset="0"/>
                            </a:rPr>
                            <m:t>𝐴</m:t>
                          </m:r>
                        </m:e>
                        <m:sub>
                          <m:r>
                            <a:rPr lang="en-US" sz="1800" i="1" kern="100">
                              <a:effectLst/>
                              <a:latin typeface="Cambria Math" panose="02040503050406030204" pitchFamily="18" charset="0"/>
                              <a:ea typeface="Times New Roman" panose="02020603050405020304" pitchFamily="18" charset="0"/>
                              <a:cs typeface="Arial" panose="020B0604020202020204" pitchFamily="34" charset="0"/>
                            </a:rPr>
                            <m:t>𝑛</m:t>
                          </m:r>
                        </m:sub>
                      </m:sSub>
                      <m:sSup>
                        <m:sSupPr>
                          <m:ctrlPr>
                            <a:rPr lang="en-US" sz="1800" i="1" kern="100">
                              <a:effectLst/>
                              <a:latin typeface="Cambria Math" panose="02040503050406030204" pitchFamily="18" charset="0"/>
                              <a:ea typeface="Times New Roman" panose="02020603050405020304" pitchFamily="18" charset="0"/>
                              <a:cs typeface="Arial" panose="020B0604020202020204" pitchFamily="34" charset="0"/>
                            </a:rPr>
                          </m:ctrlPr>
                        </m:sSupPr>
                        <m:e>
                          <m:r>
                            <a:rPr lang="en-US" sz="1800" i="1" kern="100">
                              <a:effectLst/>
                              <a:latin typeface="Cambria Math" panose="02040503050406030204" pitchFamily="18" charset="0"/>
                              <a:ea typeface="Times New Roman" panose="02020603050405020304" pitchFamily="18" charset="0"/>
                              <a:cs typeface="Arial" panose="020B0604020202020204" pitchFamily="34" charset="0"/>
                            </a:rPr>
                            <m:t>𝑒</m:t>
                          </m:r>
                        </m:e>
                        <m:sup>
                          <m:r>
                            <a:rPr lang="en-US" sz="1800" i="1" kern="100">
                              <a:effectLst/>
                              <a:latin typeface="Cambria Math" panose="02040503050406030204" pitchFamily="18" charset="0"/>
                              <a:ea typeface="Times New Roman" panose="02020603050405020304" pitchFamily="18" charset="0"/>
                              <a:cs typeface="Arial" panose="020B0604020202020204" pitchFamily="34" charset="0"/>
                            </a:rPr>
                            <m:t>𝑗</m:t>
                          </m:r>
                          <m:sSub>
                            <m:sSubPr>
                              <m:ctrlPr>
                                <a:rPr lang="en-US" sz="1800" i="1" kern="100">
                                  <a:effectLst/>
                                  <a:latin typeface="Cambria Math" panose="02040503050406030204" pitchFamily="18" charset="0"/>
                                  <a:ea typeface="Times New Roman" panose="02020603050405020304" pitchFamily="18" charset="0"/>
                                  <a:cs typeface="Arial" panose="020B0604020202020204" pitchFamily="34" charset="0"/>
                                </a:rPr>
                              </m:ctrlPr>
                            </m:sSubPr>
                            <m:e>
                              <m:r>
                                <a:rPr lang="en-US" sz="1800" i="1" kern="100">
                                  <a:effectLst/>
                                  <a:latin typeface="Cambria Math" panose="02040503050406030204" pitchFamily="18" charset="0"/>
                                  <a:ea typeface="Times New Roman" panose="02020603050405020304" pitchFamily="18" charset="0"/>
                                  <a:cs typeface="Arial" panose="020B0604020202020204" pitchFamily="34" charset="0"/>
                                </a:rPr>
                                <m:t>𝜙</m:t>
                              </m:r>
                            </m:e>
                            <m:sub>
                              <m:r>
                                <a:rPr lang="en-US" sz="1800" i="1" kern="100">
                                  <a:effectLst/>
                                  <a:latin typeface="Cambria Math" panose="02040503050406030204" pitchFamily="18" charset="0"/>
                                  <a:ea typeface="Times New Roman" panose="02020603050405020304" pitchFamily="18" charset="0"/>
                                  <a:cs typeface="Arial" panose="020B0604020202020204" pitchFamily="34" charset="0"/>
                                </a:rPr>
                                <m:t>𝑛</m:t>
                              </m:r>
                            </m:sub>
                          </m:sSub>
                        </m:sup>
                      </m:sSup>
                    </m:oMath>
                  </m:oMathPara>
                </a14:m>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pPr lvl="1"/>
                <a14:m>
                  <m:oMathPara xmlns:m="http://schemas.openxmlformats.org/officeDocument/2006/math">
                    <m:oMathParaPr>
                      <m:jc m:val="left"/>
                    </m:oMathParaPr>
                    <m:oMath xmlns:m="http://schemas.openxmlformats.org/officeDocument/2006/math">
                      <m:sSub>
                        <m:sSubPr>
                          <m:ctrlPr>
                            <a:rPr lang="en-US" sz="1600" i="1" kern="100" smtClean="0">
                              <a:effectLst/>
                              <a:latin typeface="Cambria Math" panose="02040503050406030204" pitchFamily="18" charset="0"/>
                              <a:ea typeface="Times New Roman" panose="02020603050405020304" pitchFamily="18" charset="0"/>
                              <a:cs typeface="Arial" panose="020B0604020202020204" pitchFamily="34" charset="0"/>
                            </a:rPr>
                          </m:ctrlPr>
                        </m:sSubPr>
                        <m:e>
                          <m:r>
                            <a:rPr lang="en-US" sz="1600" i="1" kern="100">
                              <a:effectLst/>
                              <a:latin typeface="Cambria Math" panose="02040503050406030204" pitchFamily="18" charset="0"/>
                              <a:ea typeface="Times New Roman" panose="02020603050405020304" pitchFamily="18" charset="0"/>
                              <a:cs typeface="Arial" panose="020B0604020202020204" pitchFamily="34" charset="0"/>
                            </a:rPr>
                            <m:t>𝑍</m:t>
                          </m:r>
                        </m:e>
                        <m:sub>
                          <m:r>
                            <a:rPr lang="en-US" sz="1600" i="1" kern="100">
                              <a:effectLst/>
                              <a:latin typeface="Cambria Math" panose="02040503050406030204" pitchFamily="18" charset="0"/>
                              <a:ea typeface="Times New Roman" panose="02020603050405020304" pitchFamily="18" charset="0"/>
                              <a:cs typeface="Arial" panose="020B0604020202020204" pitchFamily="34" charset="0"/>
                            </a:rPr>
                            <m:t>0</m:t>
                          </m:r>
                        </m:sub>
                      </m:sSub>
                      <m:r>
                        <a:rPr lang="en-US" sz="1600" b="0" i="1" kern="100" smtClean="0">
                          <a:effectLst/>
                          <a:latin typeface="Cambria Math" panose="02040503050406030204" pitchFamily="18" charset="0"/>
                          <a:ea typeface="Times New Roman" panose="02020603050405020304" pitchFamily="18" charset="0"/>
                          <a:cs typeface="Arial" panose="020B0604020202020204" pitchFamily="34" charset="0"/>
                        </a:rPr>
                        <m:t> </m:t>
                      </m:r>
                      <m:r>
                        <a:rPr lang="en-US" sz="1600" b="0" i="1" kern="100" smtClean="0">
                          <a:effectLst/>
                          <a:latin typeface="Cambria Math" panose="02040503050406030204" pitchFamily="18" charset="0"/>
                          <a:ea typeface="Times New Roman" panose="02020603050405020304" pitchFamily="18" charset="0"/>
                          <a:cs typeface="Arial" panose="020B0604020202020204" pitchFamily="34" charset="0"/>
                        </a:rPr>
                        <m:t>𝑖</m:t>
                      </m:r>
                      <m:r>
                        <m:rPr>
                          <m:nor/>
                        </m:rPr>
                        <a:rPr lang="en-US" sz="1600"/>
                        <m:t>s</m:t>
                      </m:r>
                      <m:r>
                        <m:rPr>
                          <m:nor/>
                        </m:rPr>
                        <a:rPr lang="en-US" sz="1600"/>
                        <m:t> </m:t>
                      </m:r>
                      <m:r>
                        <m:rPr>
                          <m:nor/>
                        </m:rPr>
                        <a:rPr lang="en-US" sz="1600"/>
                        <m:t>the</m:t>
                      </m:r>
                      <m:r>
                        <m:rPr>
                          <m:nor/>
                        </m:rPr>
                        <a:rPr lang="en-US" sz="1600"/>
                        <m:t> </m:t>
                      </m:r>
                      <m:r>
                        <m:rPr>
                          <m:nor/>
                        </m:rPr>
                        <a:rPr lang="en-US" sz="1600"/>
                        <m:t>impedance</m:t>
                      </m:r>
                      <m:r>
                        <m:rPr>
                          <m:nor/>
                        </m:rPr>
                        <a:rPr lang="en-US" sz="1600"/>
                        <m:t> </m:t>
                      </m:r>
                      <m:r>
                        <m:rPr>
                          <m:nor/>
                        </m:rPr>
                        <a:rPr lang="en-US" sz="1600"/>
                        <m:t>of</m:t>
                      </m:r>
                      <m:r>
                        <m:rPr>
                          <m:nor/>
                        </m:rPr>
                        <a:rPr lang="en-US" sz="1600"/>
                        <m:t> </m:t>
                      </m:r>
                      <m:r>
                        <m:rPr>
                          <m:nor/>
                        </m:rPr>
                        <a:rPr lang="en-US" sz="1600"/>
                        <m:t>free</m:t>
                      </m:r>
                      <m:r>
                        <m:rPr>
                          <m:nor/>
                        </m:rPr>
                        <a:rPr lang="en-US" sz="1600"/>
                        <m:t> </m:t>
                      </m:r>
                      <m:r>
                        <m:rPr>
                          <m:nor/>
                        </m:rPr>
                        <a:rPr lang="en-US" sz="1600"/>
                        <m:t>space</m:t>
                      </m:r>
                      <m:r>
                        <m:rPr>
                          <m:nor/>
                        </m:rPr>
                        <a:rPr lang="en-US" sz="1600"/>
                        <m:t>. </m:t>
                      </m:r>
                      <m:sSub>
                        <m:sSubPr>
                          <m:ctrlPr>
                            <a:rPr lang="en-US" sz="1600" i="1">
                              <a:latin typeface="Cambria Math" panose="02040503050406030204" pitchFamily="18" charset="0"/>
                            </a:rPr>
                          </m:ctrlPr>
                        </m:sSubPr>
                        <m:e>
                          <m:r>
                            <a:rPr lang="en-US" sz="1600" i="1">
                              <a:latin typeface="Cambria Math" panose="02040503050406030204" pitchFamily="18" charset="0"/>
                            </a:rPr>
                            <m:t>𝑍</m:t>
                          </m:r>
                        </m:e>
                        <m:sub>
                          <m:r>
                            <a:rPr lang="en-US" sz="1600" i="1">
                              <a:latin typeface="Cambria Math" panose="02040503050406030204" pitchFamily="18" charset="0"/>
                            </a:rPr>
                            <m:t>0</m:t>
                          </m:r>
                        </m:sub>
                      </m:sSub>
                      <m:r>
                        <a:rPr lang="en-US" sz="1600" i="1">
                          <a:latin typeface="Cambria Math" panose="02040503050406030204" pitchFamily="18" charset="0"/>
                        </a:rPr>
                        <m:t>=</m:t>
                      </m:r>
                      <m:rad>
                        <m:radPr>
                          <m:degHide m:val="on"/>
                          <m:ctrlPr>
                            <a:rPr lang="en-US" sz="1600" i="1">
                              <a:latin typeface="Cambria Math" panose="02040503050406030204" pitchFamily="18" charset="0"/>
                            </a:rPr>
                          </m:ctrlPr>
                        </m:radPr>
                        <m:deg/>
                        <m:e>
                          <m:f>
                            <m:fPr>
                              <m:ctrlPr>
                                <a:rPr lang="en-US" sz="1600" i="1">
                                  <a:latin typeface="Cambria Math" panose="02040503050406030204" pitchFamily="18" charset="0"/>
                                </a:rPr>
                              </m:ctrlPr>
                            </m:fPr>
                            <m:num>
                              <m:sSub>
                                <m:sSubPr>
                                  <m:ctrlPr>
                                    <a:rPr lang="en-US" sz="1600" i="1">
                                      <a:latin typeface="Cambria Math" panose="02040503050406030204" pitchFamily="18" charset="0"/>
                                    </a:rPr>
                                  </m:ctrlPr>
                                </m:sSubPr>
                                <m:e>
                                  <m:r>
                                    <a:rPr lang="en-US" sz="1600" i="1">
                                      <a:latin typeface="Cambria Math" panose="02040503050406030204" pitchFamily="18" charset="0"/>
                                    </a:rPr>
                                    <m:t>𝜇</m:t>
                                  </m:r>
                                </m:e>
                                <m:sub>
                                  <m:r>
                                    <a:rPr lang="en-US" sz="1600" i="1">
                                      <a:latin typeface="Cambria Math" panose="02040503050406030204" pitchFamily="18" charset="0"/>
                                    </a:rPr>
                                    <m:t>0</m:t>
                                  </m:r>
                                </m:sub>
                              </m:sSub>
                            </m:num>
                            <m:den>
                              <m:sSub>
                                <m:sSubPr>
                                  <m:ctrlPr>
                                    <a:rPr lang="en-US" sz="1600" i="1">
                                      <a:latin typeface="Cambria Math" panose="02040503050406030204" pitchFamily="18" charset="0"/>
                                    </a:rPr>
                                  </m:ctrlPr>
                                </m:sSubPr>
                                <m:e>
                                  <m:r>
                                    <a:rPr lang="en-US" sz="1600" i="1">
                                      <a:latin typeface="Cambria Math" panose="02040503050406030204" pitchFamily="18" charset="0"/>
                                    </a:rPr>
                                    <m:t>𝜖</m:t>
                                  </m:r>
                                </m:e>
                                <m:sub>
                                  <m:r>
                                    <a:rPr lang="en-US" sz="1600" i="1">
                                      <a:latin typeface="Cambria Math" panose="02040503050406030204" pitchFamily="18" charset="0"/>
                                    </a:rPr>
                                    <m:t>0</m:t>
                                  </m:r>
                                </m:sub>
                              </m:sSub>
                            </m:den>
                          </m:f>
                        </m:e>
                      </m:rad>
                      <m:r>
                        <a:rPr lang="en-US" sz="1600" i="1">
                          <a:latin typeface="Cambria Math" panose="02040503050406030204" pitchFamily="18" charset="0"/>
                        </a:rPr>
                        <m:t>≈377</m:t>
                      </m:r>
                      <m:r>
                        <m:rPr>
                          <m:sty m:val="p"/>
                        </m:rPr>
                        <a:rPr lang="en-US" sz="1600">
                          <a:latin typeface="Cambria Math" panose="02040503050406030204" pitchFamily="18" charset="0"/>
                        </a:rPr>
                        <m:t>Ω</m:t>
                      </m:r>
                    </m:oMath>
                  </m:oMathPara>
                </a14:m>
                <a:endParaRPr lang="en-US" sz="1600" dirty="0">
                  <a:latin typeface="BROTHER-1816-BOOK" pitchFamily="2" charset="0"/>
                </a:endParaRPr>
              </a:p>
              <a:p>
                <a:pPr lvl="1"/>
                <a14:m>
                  <m:oMath xmlns:m="http://schemas.openxmlformats.org/officeDocument/2006/math">
                    <m:sSub>
                      <m:sSubPr>
                        <m:ctrlPr>
                          <a:rPr lang="en-US" sz="1600" i="1">
                            <a:latin typeface="Cambria Math" panose="02040503050406030204" pitchFamily="18" charset="0"/>
                          </a:rPr>
                        </m:ctrlPr>
                      </m:sSubPr>
                      <m:e>
                        <m:r>
                          <a:rPr lang="en-US" sz="1600">
                            <a:latin typeface="Cambria Math" panose="02040503050406030204" pitchFamily="18" charset="0"/>
                          </a:rPr>
                          <m:t>𝑍</m:t>
                        </m:r>
                      </m:e>
                      <m:sub>
                        <m:r>
                          <a:rPr lang="en-US" sz="1600">
                            <a:latin typeface="Cambria Math" panose="02040503050406030204" pitchFamily="18" charset="0"/>
                          </a:rPr>
                          <m:t>𝑛</m:t>
                        </m:r>
                      </m:sub>
                    </m:sSub>
                  </m:oMath>
                </a14:m>
                <a:r>
                  <a:rPr lang="en-US" sz="1600" dirty="0"/>
                  <a:t> is the electrical impedance of the element</a:t>
                </a:r>
              </a:p>
            </p:txBody>
          </p:sp>
        </mc:Choice>
        <mc:Fallback xmlns="">
          <p:sp>
            <p:nvSpPr>
              <p:cNvPr id="7" name="TextBox 6">
                <a:extLst>
                  <a:ext uri="{FF2B5EF4-FFF2-40B4-BE49-F238E27FC236}">
                    <a16:creationId xmlns:a16="http://schemas.microsoft.com/office/drawing/2014/main" id="{8CD5F80A-21BE-5BF4-C9BF-F03F2E0C3F74}"/>
                  </a:ext>
                </a:extLst>
              </p:cNvPr>
              <p:cNvSpPr txBox="1">
                <a:spLocks noRot="1" noChangeAspect="1" noMove="1" noResize="1" noEditPoints="1" noAdjustHandles="1" noChangeArrowheads="1" noChangeShapeType="1" noTextEdit="1"/>
              </p:cNvSpPr>
              <p:nvPr/>
            </p:nvSpPr>
            <p:spPr>
              <a:xfrm>
                <a:off x="983225" y="1744895"/>
                <a:ext cx="5112775" cy="2862771"/>
              </a:xfrm>
              <a:prstGeom prst="rect">
                <a:avLst/>
              </a:prstGeom>
              <a:blipFill>
                <a:blip r:embed="rId5"/>
                <a:stretch>
                  <a:fillRect l="-1073" t="-1064" b="-1702"/>
                </a:stretch>
              </a:blipFill>
            </p:spPr>
            <p:txBody>
              <a:bodyPr/>
              <a:lstStyle/>
              <a:p>
                <a:r>
                  <a:rPr lang="en-US">
                    <a:noFill/>
                  </a:rPr>
                  <a:t> </a:t>
                </a:r>
              </a:p>
            </p:txBody>
          </p:sp>
        </mc:Fallback>
      </mc:AlternateContent>
      <p:pic>
        <p:nvPicPr>
          <p:cNvPr id="10" name="Picture 9">
            <a:extLst>
              <a:ext uri="{FF2B5EF4-FFF2-40B4-BE49-F238E27FC236}">
                <a16:creationId xmlns:a16="http://schemas.microsoft.com/office/drawing/2014/main" id="{307A07AC-1FB6-D7C7-078E-64133B947452}"/>
              </a:ext>
            </a:extLst>
          </p:cNvPr>
          <p:cNvPicPr>
            <a:picLocks noChangeAspect="1"/>
          </p:cNvPicPr>
          <p:nvPr/>
        </p:nvPicPr>
        <p:blipFill>
          <a:blip r:embed="rId6"/>
          <a:stretch>
            <a:fillRect/>
          </a:stretch>
        </p:blipFill>
        <p:spPr>
          <a:xfrm>
            <a:off x="6612833" y="2093181"/>
            <a:ext cx="4384026" cy="2427679"/>
          </a:xfrm>
          <a:prstGeom prst="rect">
            <a:avLst/>
          </a:prstGeom>
        </p:spPr>
      </p:pic>
      <p:sp>
        <p:nvSpPr>
          <p:cNvPr id="4" name="Slide Number Placeholder 13">
            <a:extLst>
              <a:ext uri="{FF2B5EF4-FFF2-40B4-BE49-F238E27FC236}">
                <a16:creationId xmlns:a16="http://schemas.microsoft.com/office/drawing/2014/main" id="{57539EC3-E888-E625-7AF1-1C79BFB681DA}"/>
              </a:ext>
            </a:extLst>
          </p:cNvPr>
          <p:cNvSpPr txBox="1">
            <a:spLocks/>
          </p:cNvSpPr>
          <p:nvPr/>
        </p:nvSpPr>
        <p:spPr>
          <a:xfrm>
            <a:off x="11704319" y="6468600"/>
            <a:ext cx="487682" cy="365125"/>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dirty="0"/>
              <a:t> </a:t>
            </a:r>
            <a:fld id="{4A3F4FF3-C51F-064A-B1CB-23BD21A301F8}" type="slidenum">
              <a:rPr lang="fr-FR" smtClean="0"/>
              <a:pPr/>
              <a:t>9</a:t>
            </a:fld>
            <a:endParaRPr lang="fr-FR" dirty="0"/>
          </a:p>
        </p:txBody>
      </p:sp>
      <p:sp>
        <p:nvSpPr>
          <p:cNvPr id="5" name="TextBox 4">
            <a:extLst>
              <a:ext uri="{FF2B5EF4-FFF2-40B4-BE49-F238E27FC236}">
                <a16:creationId xmlns:a16="http://schemas.microsoft.com/office/drawing/2014/main" id="{83A82F09-6DE5-DF46-24CE-887CB100B7A1}"/>
              </a:ext>
            </a:extLst>
          </p:cNvPr>
          <p:cNvSpPr txBox="1"/>
          <p:nvPr/>
        </p:nvSpPr>
        <p:spPr>
          <a:xfrm>
            <a:off x="0" y="6555221"/>
            <a:ext cx="10324348" cy="292388"/>
          </a:xfrm>
          <a:prstGeom prst="rect">
            <a:avLst/>
          </a:prstGeom>
          <a:noFill/>
        </p:spPr>
        <p:txBody>
          <a:bodyPr wrap="square">
            <a:spAutoFit/>
          </a:bodyPr>
          <a:lstStyle/>
          <a:p>
            <a:r>
              <a:rPr lang="en-US" sz="1300" dirty="0"/>
              <a:t>S. </a:t>
            </a:r>
            <a:r>
              <a:rPr lang="en-US" sz="1300" dirty="0" err="1"/>
              <a:t>Abeywickrama</a:t>
            </a:r>
            <a:r>
              <a:rPr lang="en-US" sz="1300" dirty="0"/>
              <a:t>, S. Member, R. Zhang, and Q. Wu, “Intelligent Reflecting Surface : Practical Phase Shift,” vol. 68, no. 9, 2020. </a:t>
            </a:r>
          </a:p>
        </p:txBody>
      </p:sp>
    </p:spTree>
    <p:extLst>
      <p:ext uri="{BB962C8B-B14F-4D97-AF65-F5344CB8AC3E}">
        <p14:creationId xmlns:p14="http://schemas.microsoft.com/office/powerpoint/2010/main" val="938692873"/>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ception personnalisé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12030</TotalTime>
  <Words>1609</Words>
  <Application>Microsoft Office PowerPoint</Application>
  <PresentationFormat>Widescreen</PresentationFormat>
  <Paragraphs>203</Paragraphs>
  <Slides>24</Slides>
  <Notes>24</Notes>
  <HiddenSlides>0</HiddenSlides>
  <MMClips>1</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24</vt:i4>
      </vt:variant>
    </vt:vector>
  </HeadingPairs>
  <TitlesOfParts>
    <vt:vector size="35" baseType="lpstr">
      <vt:lpstr>Arial</vt:lpstr>
      <vt:lpstr>BROTHER-1816-BOOK</vt:lpstr>
      <vt:lpstr>BROTHER-1816-THIN</vt:lpstr>
      <vt:lpstr>Calibri</vt:lpstr>
      <vt:lpstr>Calibri Light</vt:lpstr>
      <vt:lpstr>Cambria</vt:lpstr>
      <vt:lpstr>Cambria Math</vt:lpstr>
      <vt:lpstr>Wingdings</vt:lpstr>
      <vt:lpstr>Thème Office</vt:lpstr>
      <vt:lpstr>Conception personnalisée</vt:lpstr>
      <vt:lpstr>2_Thème Office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subject/>
  <dc:creator>Christian Balligand</dc:creator>
  <cp:keywords/>
  <dc:description/>
  <cp:lastModifiedBy>Yaacoub Yaacoub</cp:lastModifiedBy>
  <cp:revision>93</cp:revision>
  <dcterms:created xsi:type="dcterms:W3CDTF">2022-05-03T13:48:17Z</dcterms:created>
  <dcterms:modified xsi:type="dcterms:W3CDTF">2023-07-31T08:24:40Z</dcterms:modified>
  <cp:category/>
</cp:coreProperties>
</file>